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8"/>
  </p:notesMasterIdLst>
  <p:sldIdLst>
    <p:sldId id="256" r:id="rId2"/>
    <p:sldId id="257" r:id="rId3"/>
    <p:sldId id="258" r:id="rId4"/>
    <p:sldId id="271" r:id="rId5"/>
    <p:sldId id="265" r:id="rId6"/>
    <p:sldId id="259" r:id="rId7"/>
    <p:sldId id="260" r:id="rId8"/>
    <p:sldId id="261" r:id="rId9"/>
    <p:sldId id="262" r:id="rId10"/>
    <p:sldId id="263" r:id="rId11"/>
    <p:sldId id="266" r:id="rId12"/>
    <p:sldId id="267" r:id="rId13"/>
    <p:sldId id="268" r:id="rId14"/>
    <p:sldId id="269" r:id="rId15"/>
    <p:sldId id="270" r:id="rId16"/>
    <p:sldId id="272" r:id="rId1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8B55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66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7BB1F-2D89-4724-8A4E-2989DF244ED7}" type="datetimeFigureOut">
              <a:rPr lang="hr-HR" smtClean="0"/>
              <a:pPr/>
              <a:t>27.4.2012.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61973F-1FEF-4DF3-A923-31487B74123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1973F-1FEF-4DF3-A923-31487B741233}" type="slidenum">
              <a:rPr lang="hr-HR" smtClean="0"/>
              <a:pPr/>
              <a:t>5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1973F-1FEF-4DF3-A923-31487B741233}" type="slidenum">
              <a:rPr lang="hr-HR" smtClean="0"/>
              <a:pPr/>
              <a:t>12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15A0718-5E0B-4246-952B-FF9780781CE3}" type="datetimeFigureOut">
              <a:rPr lang="hr-HR" smtClean="0"/>
              <a:pPr/>
              <a:t>27.4.2012.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10" name="Pravokut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avokut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avokut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avni poveznik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avni poveznik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ni poveznik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avni poveznik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avokut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58E9F8A-7DC0-43C2-B082-37716A03E00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A0718-5E0B-4246-952B-FF9780781CE3}" type="datetimeFigureOut">
              <a:rPr lang="hr-HR" smtClean="0"/>
              <a:pPr/>
              <a:t>27.4.2012.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E9F8A-7DC0-43C2-B082-37716A03E00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A0718-5E0B-4246-952B-FF9780781CE3}" type="datetimeFigureOut">
              <a:rPr lang="hr-HR" smtClean="0"/>
              <a:pPr/>
              <a:t>27.4.2012.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E9F8A-7DC0-43C2-B082-37716A03E00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15A0718-5E0B-4246-952B-FF9780781CE3}" type="datetimeFigureOut">
              <a:rPr lang="hr-HR" smtClean="0"/>
              <a:pPr/>
              <a:t>27.4.2012.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58E9F8A-7DC0-43C2-B082-37716A03E00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15A0718-5E0B-4246-952B-FF9780781CE3}" type="datetimeFigureOut">
              <a:rPr lang="hr-HR" smtClean="0"/>
              <a:pPr/>
              <a:t>27.4.2012.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9" name="Pravokut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ut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ni poveznik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avni poveznik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ni poveznik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avni poveznik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avokut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avni poveznik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58E9F8A-7DC0-43C2-B082-37716A03E00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A0718-5E0B-4246-952B-FF9780781CE3}" type="datetimeFigureOut">
              <a:rPr lang="hr-HR" smtClean="0"/>
              <a:pPr/>
              <a:t>27.4.2012.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E9F8A-7DC0-43C2-B082-37716A03E00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A0718-5E0B-4246-952B-FF9780781CE3}" type="datetimeFigureOut">
              <a:rPr lang="hr-HR" smtClean="0"/>
              <a:pPr/>
              <a:t>27.4.2012.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E9F8A-7DC0-43C2-B082-37716A03E00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2" name="Rezervirano mjesto tekst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4" name="Rezervirano mjesto tekst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6" name="Rezervirano mjesto datum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15A0718-5E0B-4246-952B-FF9780781CE3}" type="datetimeFigureOut">
              <a:rPr lang="hr-HR" smtClean="0"/>
              <a:pPr/>
              <a:t>27.4.2012.</a:t>
            </a:fld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58E9F8A-7DC0-43C2-B082-37716A03E00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A0718-5E0B-4246-952B-FF9780781CE3}" type="datetimeFigureOut">
              <a:rPr lang="hr-HR" smtClean="0"/>
              <a:pPr/>
              <a:t>27.4.2012.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E9F8A-7DC0-43C2-B082-37716A03E00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ni poveznik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ni poveznik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zervirano mjesto sadržaja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1" name="Rezervirano mjesto datum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15A0718-5E0B-4246-952B-FF9780781CE3}" type="datetimeFigureOut">
              <a:rPr lang="hr-HR" smtClean="0"/>
              <a:pPr/>
              <a:t>27.4.2012.</a:t>
            </a:fld>
            <a:endParaRPr lang="hr-HR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58E9F8A-7DC0-43C2-B082-37716A03E00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3" name="Rezervirano mjesto podnožj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0" name="Ravni poveznik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avokut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avni poveznik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avni poveznik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avni poveznik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Rezervirano mjesto datum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15A0718-5E0B-4246-952B-FF9780781CE3}" type="datetimeFigureOut">
              <a:rPr lang="hr-HR" smtClean="0"/>
              <a:pPr/>
              <a:t>27.4.2012.</a:t>
            </a:fld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58E9F8A-7DC0-43C2-B082-37716A03E00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1" name="Rezervirano mjesto podnožj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15A0718-5E0B-4246-952B-FF9780781CE3}" type="datetimeFigureOut">
              <a:rPr lang="hr-HR" smtClean="0"/>
              <a:pPr/>
              <a:t>27.4.2012.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kut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58E9F8A-7DC0-43C2-B082-37716A03E002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40000">
              <a:schemeClr val="bg2">
                <a:tint val="90000"/>
                <a:shade val="90000"/>
                <a:satMod val="120000"/>
              </a:schemeClr>
            </a:gs>
            <a:gs pos="100000">
              <a:schemeClr val="bg2">
                <a:tint val="5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907704" y="692696"/>
            <a:ext cx="69127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b="1" u="sng" dirty="0" smtClean="0">
                <a:latin typeface="Book Antiqua" pitchFamily="18" charset="0"/>
              </a:rPr>
              <a:t>Najznačajniji tehnički izumi kroz povijest</a:t>
            </a:r>
            <a:endParaRPr lang="hr-HR" sz="4400" b="1" u="sng" dirty="0">
              <a:latin typeface="Book Antiqua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40000">
              <a:schemeClr val="bg2">
                <a:tint val="90000"/>
                <a:shade val="90000"/>
                <a:satMod val="120000"/>
              </a:schemeClr>
            </a:gs>
            <a:gs pos="100000">
              <a:schemeClr val="bg2">
                <a:tint val="5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979712" y="0"/>
            <a:ext cx="62646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600" dirty="0" smtClean="0">
                <a:latin typeface="Monotype Corsiva" pitchFamily="66" charset="0"/>
              </a:rPr>
              <a:t>Izmjenična struja</a:t>
            </a:r>
            <a:endParaRPr lang="hr-HR" sz="6600" dirty="0">
              <a:latin typeface="Monotype Corsiva" pitchFamily="66" charset="0"/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2843808" y="3933056"/>
            <a:ext cx="49685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U SAD-u je radio izumitelj Nikola Tesla. On je 1887. godine izumio motor na izmjeničnu struju. Taj je motor osnova današnje pogonske elektrotehnike. Teslin pronalazak višefaznih struja i transformatora koji stvaraju struju visokog napona omogućio je jeftino prenošenje električne energije na velike </a:t>
            </a:r>
            <a:r>
              <a:rPr lang="hr-HR" dirty="0" err="1" smtClean="0"/>
              <a:t>udeljenosti</a:t>
            </a:r>
            <a:r>
              <a:rPr lang="hr-HR" dirty="0" smtClean="0"/>
              <a:t> i njezinu masovnu primjenu.</a:t>
            </a:r>
            <a:endParaRPr lang="hr-H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052736"/>
            <a:ext cx="2232248" cy="278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268760"/>
            <a:ext cx="2952328" cy="2373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40000">
              <a:schemeClr val="bg2">
                <a:tint val="90000"/>
                <a:shade val="90000"/>
                <a:satMod val="120000"/>
              </a:schemeClr>
            </a:gs>
            <a:gs pos="100000">
              <a:schemeClr val="bg2">
                <a:tint val="5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3851920" y="116632"/>
            <a:ext cx="25202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600" dirty="0" smtClean="0">
                <a:latin typeface="Monotype Corsiva" pitchFamily="66" charset="0"/>
              </a:rPr>
              <a:t>Čelik</a:t>
            </a:r>
            <a:endParaRPr lang="hr-HR" sz="6600" dirty="0">
              <a:latin typeface="Monotype Corsiva" pitchFamily="66" charset="0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2627784" y="1196752"/>
            <a:ext cx="4392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Engleski inženjer Sir </a:t>
            </a:r>
            <a:r>
              <a:rPr lang="hr-HR" dirty="0" err="1" smtClean="0"/>
              <a:t>Henry</a:t>
            </a:r>
            <a:r>
              <a:rPr lang="hr-HR" dirty="0" smtClean="0"/>
              <a:t> </a:t>
            </a:r>
            <a:r>
              <a:rPr lang="hr-HR" dirty="0" err="1" smtClean="0"/>
              <a:t>Bessemer</a:t>
            </a:r>
            <a:r>
              <a:rPr lang="hr-HR" dirty="0" smtClean="0"/>
              <a:t> 1856. godine pronašao je postupak za proizvodnju čelika iz rastaljenog sirovog željeza. Taj je pronalazak potaknuo razvoj teške industrije.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2339752" y="2924944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latin typeface="Monotype Corsiva" pitchFamily="66" charset="0"/>
              </a:rPr>
              <a:t>Motor s unutarnjim izgaranjem</a:t>
            </a:r>
            <a:endParaRPr lang="hr-HR" sz="2800" dirty="0">
              <a:latin typeface="Monotype Corsiva" pitchFamily="66" charset="0"/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2483768" y="3645024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-</a:t>
            </a:r>
            <a:r>
              <a:rPr lang="nn-NO" dirty="0" smtClean="0"/>
              <a:t>Njemački inženjer Nikolaus August Otto konstruirao je 1877. godine motor s unutarnjim sagorijevanjem</a:t>
            </a:r>
            <a:r>
              <a:rPr lang="hr-HR" dirty="0" smtClean="0"/>
              <a:t>.</a:t>
            </a:r>
            <a:endParaRPr lang="hr-HR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40000">
              <a:schemeClr val="bg2">
                <a:tint val="90000"/>
                <a:shade val="90000"/>
                <a:satMod val="120000"/>
              </a:schemeClr>
            </a:gs>
            <a:gs pos="100000">
              <a:schemeClr val="bg2">
                <a:tint val="5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3275856" y="116632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dirty="0" smtClean="0">
                <a:latin typeface="Monotype Corsiva" pitchFamily="66" charset="0"/>
              </a:rPr>
              <a:t>Prvi automobil</a:t>
            </a:r>
            <a:endParaRPr lang="hr-HR" sz="5400" dirty="0">
              <a:latin typeface="Monotype Corsiva" pitchFamily="66" charset="0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1691680" y="1484784"/>
            <a:ext cx="41044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err="1" smtClean="0"/>
              <a:t>Karl</a:t>
            </a:r>
            <a:r>
              <a:rPr lang="hr-HR" b="1" dirty="0" smtClean="0"/>
              <a:t> </a:t>
            </a:r>
            <a:r>
              <a:rPr lang="hr-HR" b="1" dirty="0" err="1" smtClean="0"/>
              <a:t>Friedrich</a:t>
            </a:r>
            <a:r>
              <a:rPr lang="hr-HR" b="1" dirty="0" smtClean="0"/>
              <a:t> </a:t>
            </a:r>
            <a:r>
              <a:rPr lang="hr-HR" b="1" dirty="0" err="1" smtClean="0"/>
              <a:t>Benz</a:t>
            </a:r>
            <a:r>
              <a:rPr lang="hr-HR" dirty="0" smtClean="0"/>
              <a:t> (25, novembra, 1844. - 4. aprila, 1929.) je bio njemački inženjer automobila. Smatra se da je </a:t>
            </a:r>
            <a:r>
              <a:rPr lang="hr-HR" dirty="0" err="1" smtClean="0"/>
              <a:t>Benz</a:t>
            </a:r>
            <a:r>
              <a:rPr lang="hr-HR" dirty="0" smtClean="0"/>
              <a:t> jedan od izumitelja (zajedno sa </a:t>
            </a:r>
            <a:r>
              <a:rPr lang="hr-HR" dirty="0" err="1" smtClean="0"/>
              <a:t>savremenikom</a:t>
            </a:r>
            <a:r>
              <a:rPr lang="hr-HR" dirty="0" smtClean="0"/>
              <a:t> </a:t>
            </a:r>
            <a:r>
              <a:rPr lang="hr-HR" dirty="0" err="1" smtClean="0"/>
              <a:t>Gottlieb</a:t>
            </a:r>
            <a:r>
              <a:rPr lang="hr-HR" dirty="0" smtClean="0"/>
              <a:t> </a:t>
            </a:r>
            <a:r>
              <a:rPr lang="hr-HR" dirty="0" err="1" smtClean="0"/>
              <a:t>Daimlerom</a:t>
            </a:r>
            <a:r>
              <a:rPr lang="hr-HR" dirty="0" smtClean="0"/>
              <a:t>) benzinsko-pokretnih automobila.</a:t>
            </a:r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284984"/>
            <a:ext cx="2952328" cy="2894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40000">
              <a:schemeClr val="bg2">
                <a:tint val="90000"/>
                <a:shade val="90000"/>
                <a:satMod val="120000"/>
              </a:schemeClr>
            </a:gs>
            <a:gs pos="100000">
              <a:schemeClr val="bg2">
                <a:tint val="5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2051720" y="188640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dirty="0" smtClean="0">
                <a:latin typeface="Monotype Corsiva" pitchFamily="66" charset="0"/>
              </a:rPr>
              <a:t>Braća Wright</a:t>
            </a:r>
            <a:endParaRPr lang="hr-HR" sz="5400" dirty="0">
              <a:latin typeface="Monotype Corsiva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725144"/>
            <a:ext cx="2798065" cy="1882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700808"/>
            <a:ext cx="18764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niOkvir 5"/>
          <p:cNvSpPr txBox="1"/>
          <p:nvPr/>
        </p:nvSpPr>
        <p:spPr>
          <a:xfrm>
            <a:off x="2411760" y="1916832"/>
            <a:ext cx="2880320" cy="42473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dirty="0" smtClean="0"/>
              <a:t>Braća Wright su bili prvi ljudi koji su 17. prosinca 1903.</a:t>
            </a:r>
            <a:r>
              <a:rPr lang="hr-HR" dirty="0"/>
              <a:t> </a:t>
            </a:r>
            <a:r>
              <a:rPr lang="hr-HR" dirty="0" smtClean="0"/>
              <a:t>godine uspjeli poletjeti sa svojim avionom </a:t>
            </a:r>
            <a:r>
              <a:rPr lang="hr-HR" dirty="0" err="1" smtClean="0"/>
              <a:t>Flyer</a:t>
            </a:r>
            <a:r>
              <a:rPr lang="hr-HR" dirty="0" smtClean="0"/>
              <a:t> I preletjevši 37 metara. Let je trajao samo 12 sekundi. Sljedeće dvije godine letjeli su u blizini Daytona 105 puta i tako prikupili nova iskustva. Brzo su odustali od ležeći položaja upravljanja i ugradili sjedište pored motora.</a:t>
            </a:r>
            <a:endParaRPr lang="hr-HR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40000">
              <a:schemeClr val="bg2">
                <a:tint val="90000"/>
                <a:shade val="90000"/>
                <a:satMod val="120000"/>
              </a:schemeClr>
            </a:gs>
            <a:gs pos="100000">
              <a:schemeClr val="bg2">
                <a:tint val="5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2627784" y="476672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dirty="0" smtClean="0"/>
              <a:t>Raketa</a:t>
            </a:r>
            <a:endParaRPr lang="hr-HR" sz="5400" dirty="0"/>
          </a:p>
        </p:txBody>
      </p:sp>
      <p:sp>
        <p:nvSpPr>
          <p:cNvPr id="3" name="TekstniOkvir 2"/>
          <p:cNvSpPr txBox="1"/>
          <p:nvPr/>
        </p:nvSpPr>
        <p:spPr>
          <a:xfrm>
            <a:off x="2483768" y="2204864"/>
            <a:ext cx="2376264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1957. god. SSSR lansirao je prvu raketu u svemir</a:t>
            </a:r>
            <a:endParaRPr lang="hr-HR" sz="2400" dirty="0"/>
          </a:p>
        </p:txBody>
      </p:sp>
      <p:sp>
        <p:nvSpPr>
          <p:cNvPr id="4" name="TekstniOkvir 3"/>
          <p:cNvSpPr txBox="1"/>
          <p:nvPr/>
        </p:nvSpPr>
        <p:spPr>
          <a:xfrm>
            <a:off x="2483768" y="4149080"/>
            <a:ext cx="223224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1969. </a:t>
            </a:r>
            <a:r>
              <a:rPr lang="hr-HR" sz="2400" smtClean="0"/>
              <a:t>god. </a:t>
            </a:r>
            <a:r>
              <a:rPr lang="hr-HR" sz="2400" dirty="0" smtClean="0"/>
              <a:t>čovjek prvi put kročio na mjesec.</a:t>
            </a:r>
            <a:endParaRPr lang="hr-HR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052736"/>
            <a:ext cx="2180456" cy="2192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077072"/>
            <a:ext cx="203835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40000">
              <a:schemeClr val="bg2">
                <a:tint val="90000"/>
                <a:shade val="90000"/>
                <a:satMod val="120000"/>
              </a:schemeClr>
            </a:gs>
            <a:gs pos="100000">
              <a:schemeClr val="bg2">
                <a:tint val="5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2699792" y="476672"/>
            <a:ext cx="48245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600" dirty="0" smtClean="0">
                <a:latin typeface="Monotype Corsiva" pitchFamily="66" charset="0"/>
              </a:rPr>
              <a:t>Prvo računalo</a:t>
            </a:r>
            <a:endParaRPr lang="hr-HR" sz="6600" dirty="0">
              <a:latin typeface="Monotype Corsiva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653136"/>
            <a:ext cx="2772916" cy="1838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132856"/>
            <a:ext cx="23526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avokutnik 5"/>
          <p:cNvSpPr/>
          <p:nvPr/>
        </p:nvSpPr>
        <p:spPr>
          <a:xfrm>
            <a:off x="1907704" y="22768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 smtClean="0"/>
              <a:t>1946. god završen je ENIAC, prvo elektroničko računalo.</a:t>
            </a:r>
            <a:endParaRPr lang="hr-HR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8800" dirty="0" smtClean="0">
                <a:solidFill>
                  <a:schemeClr val="tx1"/>
                </a:solidFill>
              </a:rPr>
              <a:t>KRAJ</a:t>
            </a:r>
            <a:endParaRPr lang="hr-HR" sz="8800" dirty="0">
              <a:solidFill>
                <a:schemeClr val="tx1"/>
              </a:solidFill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3995936" y="5949280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Izradili: </a:t>
            </a:r>
            <a:r>
              <a:rPr lang="hr-HR" dirty="0" err="1" smtClean="0"/>
              <a:t>Adrian</a:t>
            </a:r>
            <a:r>
              <a:rPr lang="hr-HR" dirty="0" smtClean="0"/>
              <a:t> Marušić, </a:t>
            </a:r>
            <a:r>
              <a:rPr lang="hr-HR" dirty="0" err="1" smtClean="0"/>
              <a:t>Leonida</a:t>
            </a:r>
            <a:r>
              <a:rPr lang="hr-HR" dirty="0" smtClean="0"/>
              <a:t> C. </a:t>
            </a:r>
            <a:r>
              <a:rPr lang="hr-HR" dirty="0" err="1" smtClean="0"/>
              <a:t>Manojlovski</a:t>
            </a:r>
            <a:r>
              <a:rPr lang="hr-HR" dirty="0" smtClean="0"/>
              <a:t>,  </a:t>
            </a:r>
            <a:r>
              <a:rPr lang="hr-HR" dirty="0" err="1" smtClean="0"/>
              <a:t>Nicole</a:t>
            </a:r>
            <a:r>
              <a:rPr lang="hr-HR" dirty="0" smtClean="0"/>
              <a:t> </a:t>
            </a:r>
            <a:r>
              <a:rPr lang="hr-HR" dirty="0" err="1" smtClean="0"/>
              <a:t>Perović</a:t>
            </a:r>
            <a:r>
              <a:rPr lang="hr-HR" dirty="0" smtClean="0"/>
              <a:t> i Dunja </a:t>
            </a:r>
            <a:r>
              <a:rPr lang="hr-HR" dirty="0" err="1" smtClean="0"/>
              <a:t>Celesta</a:t>
            </a:r>
            <a:r>
              <a:rPr lang="hr-HR" dirty="0" smtClean="0"/>
              <a:t> </a:t>
            </a:r>
            <a:r>
              <a:rPr lang="hr-HR" dirty="0" err="1" smtClean="0"/>
              <a:t>Cvar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251520" y="4509120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Mentori: </a:t>
            </a:r>
            <a:r>
              <a:rPr lang="hr-HR" dirty="0" smtClean="0"/>
              <a:t>Valentina </a:t>
            </a:r>
            <a:r>
              <a:rPr lang="hr-HR" dirty="0" err="1" smtClean="0"/>
              <a:t>Miletović</a:t>
            </a:r>
            <a:r>
              <a:rPr lang="hr-HR" dirty="0" smtClean="0"/>
              <a:t> </a:t>
            </a:r>
            <a:r>
              <a:rPr lang="hr-HR" dirty="0" smtClean="0"/>
              <a:t>Anić, Vladimir Papić i Ivica </a:t>
            </a:r>
            <a:r>
              <a:rPr lang="hr-HR" dirty="0" err="1" smtClean="0"/>
              <a:t>Vojinović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4499992" y="321297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Tema: </a:t>
            </a:r>
            <a:r>
              <a:rPr lang="hr-HR" dirty="0" smtClean="0"/>
              <a:t>dostignuća tehnike.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40000">
              <a:schemeClr val="bg2">
                <a:tint val="90000"/>
                <a:shade val="90000"/>
                <a:satMod val="120000"/>
              </a:schemeClr>
            </a:gs>
            <a:gs pos="100000">
              <a:schemeClr val="bg2">
                <a:tint val="5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4139952" y="188640"/>
            <a:ext cx="35283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8000" b="1" u="sng" dirty="0" smtClean="0">
                <a:latin typeface="Monotype Corsiva" pitchFamily="66" charset="0"/>
              </a:rPr>
              <a:t>Kotač</a:t>
            </a:r>
            <a:endParaRPr lang="hr-HR" sz="8000" b="1" u="sng" dirty="0">
              <a:latin typeface="Monotype Corsiva" pitchFamily="66" charset="0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2555776" y="2636912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tx1">
                    <a:lumMod val="85000"/>
                  </a:schemeClr>
                </a:solidFill>
              </a:rPr>
              <a:t>Najvažniji izum u povijesti prijevoza bio je </a:t>
            </a:r>
            <a:r>
              <a:rPr lang="hr-HR" b="1" dirty="0" smtClean="0"/>
              <a:t>kotač</a:t>
            </a:r>
            <a:r>
              <a:rPr lang="hr-HR" dirty="0" smtClean="0">
                <a:solidFill>
                  <a:schemeClr val="tx1">
                    <a:lumMod val="85000"/>
                  </a:schemeClr>
                </a:solidFill>
              </a:rPr>
              <a:t>. </a:t>
            </a:r>
            <a:endParaRPr lang="hr-HR" b="1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861048"/>
            <a:ext cx="2857500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40000">
              <a:schemeClr val="bg2">
                <a:tint val="90000"/>
                <a:shade val="90000"/>
                <a:satMod val="120000"/>
              </a:schemeClr>
            </a:gs>
            <a:gs pos="100000">
              <a:schemeClr val="bg2">
                <a:tint val="5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1763688" y="1484784"/>
            <a:ext cx="3024336" cy="1916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005064"/>
            <a:ext cx="2619375" cy="2619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149080"/>
            <a:ext cx="3357736" cy="2518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908720"/>
            <a:ext cx="2697658" cy="2669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kstniOkvir 9"/>
          <p:cNvSpPr txBox="1"/>
          <p:nvPr/>
        </p:nvSpPr>
        <p:spPr>
          <a:xfrm>
            <a:off x="1691680" y="332656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Izumom kotača dobili smo još…</a:t>
            </a:r>
            <a:endParaRPr lang="hr-HR" sz="2400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2555776" y="1268760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Lončarsko kolo</a:t>
            </a:r>
            <a:endParaRPr lang="hr-HR" sz="1200" dirty="0"/>
          </a:p>
        </p:txBody>
      </p:sp>
      <p:sp>
        <p:nvSpPr>
          <p:cNvPr id="12" name="TekstniOkvir 11"/>
          <p:cNvSpPr txBox="1"/>
          <p:nvPr/>
        </p:nvSpPr>
        <p:spPr>
          <a:xfrm>
            <a:off x="7380312" y="692696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Bicikl</a:t>
            </a:r>
            <a:endParaRPr lang="hr-HR" sz="1200" dirty="0"/>
          </a:p>
        </p:txBody>
      </p:sp>
      <p:sp>
        <p:nvSpPr>
          <p:cNvPr id="13" name="TekstniOkvir 12"/>
          <p:cNvSpPr txBox="1"/>
          <p:nvPr/>
        </p:nvSpPr>
        <p:spPr>
          <a:xfrm>
            <a:off x="3347864" y="3789040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/>
              <a:t>Kočija</a:t>
            </a:r>
            <a:endParaRPr lang="hr-HR" sz="1400" dirty="0"/>
          </a:p>
        </p:txBody>
      </p:sp>
      <p:sp>
        <p:nvSpPr>
          <p:cNvPr id="14" name="TekstniOkvir 13"/>
          <p:cNvSpPr txBox="1"/>
          <p:nvPr/>
        </p:nvSpPr>
        <p:spPr>
          <a:xfrm>
            <a:off x="7020272" y="3717032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/>
              <a:t>Vjetrenjača</a:t>
            </a:r>
            <a:endParaRPr lang="hr-HR" sz="14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600" dirty="0" smtClean="0"/>
              <a:t>Tiskarski stroj</a:t>
            </a:r>
            <a:endParaRPr lang="hr-HR" sz="6600" dirty="0"/>
          </a:p>
        </p:txBody>
      </p:sp>
      <p:sp>
        <p:nvSpPr>
          <p:cNvPr id="8" name="TekstniOkvir 7"/>
          <p:cNvSpPr txBox="1"/>
          <p:nvPr/>
        </p:nvSpPr>
        <p:spPr>
          <a:xfrm>
            <a:off x="251520" y="2132856"/>
            <a:ext cx="3528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-Tiskarski stroj</a:t>
            </a:r>
            <a:r>
              <a:rPr lang="hr-HR" dirty="0" smtClean="0"/>
              <a:t> je naprava, koja se koristi za tiskanje.</a:t>
            </a:r>
          </a:p>
          <a:p>
            <a:r>
              <a:rPr lang="hr-HR" dirty="0" smtClean="0"/>
              <a:t>Njegovim otkrićem, došlo je do velikog napretka u društvu. Zamijenio je dotadašnje pisanje knjiga rukom. </a:t>
            </a:r>
            <a:endParaRPr lang="hr-HR" dirty="0"/>
          </a:p>
        </p:txBody>
      </p:sp>
      <p:sp>
        <p:nvSpPr>
          <p:cNvPr id="9" name="TekstniOkvir 8"/>
          <p:cNvSpPr txBox="1"/>
          <p:nvPr/>
        </p:nvSpPr>
        <p:spPr>
          <a:xfrm>
            <a:off x="323528" y="3933056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-</a:t>
            </a:r>
            <a:r>
              <a:rPr lang="hr-HR" dirty="0" err="1" smtClean="0"/>
              <a:t>Johannes</a:t>
            </a:r>
            <a:r>
              <a:rPr lang="hr-HR" dirty="0" smtClean="0"/>
              <a:t> Gutenberg smatra se prvim izumiteljem tiskarskog stroja 1440. god. 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700808"/>
            <a:ext cx="2520280" cy="378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40000">
              <a:schemeClr val="bg2">
                <a:tint val="90000"/>
                <a:shade val="90000"/>
                <a:satMod val="120000"/>
              </a:schemeClr>
            </a:gs>
            <a:gs pos="100000">
              <a:schemeClr val="bg2">
                <a:tint val="5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/>
          <p:nvPr/>
        </p:nvSpPr>
        <p:spPr>
          <a:xfrm>
            <a:off x="3131840" y="0"/>
            <a:ext cx="4608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000" u="sng" dirty="0" smtClean="0">
                <a:latin typeface="Monotype Corsiva" pitchFamily="66" charset="0"/>
              </a:rPr>
              <a:t>Parni stroj</a:t>
            </a:r>
            <a:endParaRPr lang="hr-HR" sz="8000" u="sng" dirty="0">
              <a:latin typeface="Monotype Corsiva" pitchFamily="66" charset="0"/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1763688" y="1268760"/>
            <a:ext cx="63184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 smtClean="0"/>
              <a:t>Parobrod</a:t>
            </a:r>
            <a:r>
              <a:rPr lang="vi-VN" dirty="0" smtClean="0"/>
              <a:t> je brod pogonjen uz pomoć voden</a:t>
            </a:r>
            <a:r>
              <a:rPr lang="hr-HR" dirty="0" smtClean="0"/>
              <a:t>e</a:t>
            </a:r>
            <a:r>
              <a:rPr lang="vi-VN" dirty="0" smtClean="0"/>
              <a:t> pare</a:t>
            </a:r>
            <a:r>
              <a:rPr lang="hr-HR" dirty="0"/>
              <a:t>.</a:t>
            </a:r>
            <a:r>
              <a:rPr lang="vi-VN" dirty="0" smtClean="0"/>
              <a:t> Vodena para se dobiva iz kotlova na kruta ili tekuća goriva. Pogon može biti s bočnim kotačima i lopaticama (prvotni oblik), propelerima ili turbinama.</a:t>
            </a:r>
          </a:p>
          <a:p>
            <a:r>
              <a:rPr lang="vi-VN" dirty="0" smtClean="0"/>
              <a:t>Prvi parobrod koji je plovidbom donosio dobit je 1803 sagradio (a 1809. patentirao) Amerikanac</a:t>
            </a:r>
            <a:r>
              <a:rPr lang="hr-HR" dirty="0"/>
              <a:t> </a:t>
            </a:r>
            <a:r>
              <a:rPr lang="vi-VN" b="1" dirty="0" smtClean="0"/>
              <a:t>Robert Fulton</a:t>
            </a:r>
            <a:r>
              <a:rPr lang="vi-VN" dirty="0" smtClean="0"/>
              <a:t>. Međutim, prvi parobrodi su nastali još i prije, potkraj 18. stoljeća</a:t>
            </a:r>
            <a:r>
              <a:rPr lang="hr-HR" dirty="0"/>
              <a:t>.</a:t>
            </a:r>
            <a:endParaRPr lang="vi-VN" dirty="0" smtClean="0"/>
          </a:p>
          <a:p>
            <a:r>
              <a:rPr lang="vi-VN" b="1" dirty="0" smtClean="0"/>
              <a:t>Titanic</a:t>
            </a:r>
            <a:r>
              <a:rPr lang="vi-VN" dirty="0" smtClean="0"/>
              <a:t> je zasigurno najpoznatiji i u svoje vrijeme najveći parobrod na svijetu.</a:t>
            </a:r>
            <a:endParaRPr lang="vi-V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573016"/>
            <a:ext cx="4248472" cy="2883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40000">
              <a:schemeClr val="bg2">
                <a:tint val="90000"/>
                <a:shade val="90000"/>
                <a:satMod val="120000"/>
              </a:schemeClr>
            </a:gs>
            <a:gs pos="100000">
              <a:schemeClr val="bg2">
                <a:tint val="5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2231232" y="0"/>
            <a:ext cx="60851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600" u="sng" dirty="0" smtClean="0">
                <a:latin typeface="Monotype Corsiva" pitchFamily="66" charset="0"/>
              </a:rPr>
              <a:t>Parna lokomotiva</a:t>
            </a:r>
            <a:endParaRPr lang="hr-HR" sz="6600" u="sng" dirty="0">
              <a:latin typeface="Monotype Corsiva" pitchFamily="66" charset="0"/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1691680" y="141277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b="1" dirty="0" smtClean="0"/>
              <a:t>Parna lokomotiva</a:t>
            </a:r>
            <a:r>
              <a:rPr lang="hr-HR" dirty="0" smtClean="0"/>
              <a:t> je vrsta vučnog željezničkog vozila. Prvu parnu lokomotivu konstruirao je Richard </a:t>
            </a:r>
            <a:r>
              <a:rPr lang="hr-HR" dirty="0" err="1" smtClean="0"/>
              <a:t>Trevithick</a:t>
            </a:r>
            <a:r>
              <a:rPr lang="hr-HR" dirty="0"/>
              <a:t> </a:t>
            </a:r>
            <a:r>
              <a:rPr lang="hr-HR" dirty="0" smtClean="0"/>
              <a:t>1803 i više od jednog stoljeća bila je osnovno sredstvo vuče vlakova na željeznici.</a:t>
            </a:r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924944"/>
            <a:ext cx="4248472" cy="3471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40000">
              <a:schemeClr val="bg2">
                <a:tint val="90000"/>
                <a:shade val="90000"/>
                <a:satMod val="120000"/>
              </a:schemeClr>
            </a:gs>
            <a:gs pos="100000">
              <a:schemeClr val="bg2">
                <a:tint val="5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907704" y="404664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u="sng" dirty="0" smtClean="0">
                <a:latin typeface="Monotype Corsiva" pitchFamily="66" charset="0"/>
              </a:rPr>
              <a:t>Munjovod</a:t>
            </a:r>
            <a:endParaRPr lang="hr-HR" sz="3200" u="sng" dirty="0">
              <a:latin typeface="Monotype Corsiva" pitchFamily="66" charset="0"/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1619672" y="908720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Amerikanac Benjamin Franklin izumio je 1752. Munjovod  djelotvornu zaštitu objekata od udara groma.</a:t>
            </a:r>
            <a:endParaRPr lang="hr-HR" dirty="0"/>
          </a:p>
        </p:txBody>
      </p:sp>
      <p:sp>
        <p:nvSpPr>
          <p:cNvPr id="4" name="TekstniOkvir 3"/>
          <p:cNvSpPr txBox="1"/>
          <p:nvPr/>
        </p:nvSpPr>
        <p:spPr>
          <a:xfrm>
            <a:off x="6156176" y="332656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u="sng" dirty="0" smtClean="0">
                <a:latin typeface="Monotype Corsiva" pitchFamily="66" charset="0"/>
              </a:rPr>
              <a:t>Telegraf</a:t>
            </a:r>
            <a:endParaRPr lang="hr-HR" sz="3200" u="sng" dirty="0">
              <a:latin typeface="Monotype Corsiva" pitchFamily="66" charset="0"/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5364088" y="620688"/>
            <a:ext cx="33123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Amerikanac</a:t>
            </a:r>
            <a:r>
              <a:rPr lang="hr-HR" b="1" dirty="0" smtClean="0"/>
              <a:t> </a:t>
            </a:r>
            <a:r>
              <a:rPr lang="hr-HR" b="1" dirty="0" err="1" smtClean="0"/>
              <a:t>Samue</a:t>
            </a:r>
            <a:r>
              <a:rPr lang="hr-HR" b="1" dirty="0" err="1"/>
              <a:t>l</a:t>
            </a:r>
            <a:r>
              <a:rPr lang="hr-HR" b="1" dirty="0" smtClean="0"/>
              <a:t> Morse</a:t>
            </a:r>
            <a:r>
              <a:rPr lang="hr-HR" b="1" dirty="0"/>
              <a:t> </a:t>
            </a:r>
            <a:r>
              <a:rPr lang="hr-HR" dirty="0" smtClean="0"/>
              <a:t>izumio je </a:t>
            </a:r>
            <a:r>
              <a:rPr lang="hr-HR" b="1" dirty="0" smtClean="0"/>
              <a:t>1837. </a:t>
            </a:r>
            <a:r>
              <a:rPr lang="hr-HR" b="1" dirty="0"/>
              <a:t>T</a:t>
            </a:r>
            <a:r>
              <a:rPr lang="hr-HR" b="1" dirty="0" smtClean="0"/>
              <a:t>elegraf </a:t>
            </a:r>
            <a:r>
              <a:rPr lang="hr-HR" dirty="0" smtClean="0"/>
              <a:t>i posebnu abecedu nazvanu </a:t>
            </a:r>
            <a:r>
              <a:rPr lang="hr-HR" b="1" dirty="0" smtClean="0"/>
              <a:t>Morseova abeceda </a:t>
            </a:r>
            <a:r>
              <a:rPr lang="hr-HR" dirty="0" smtClean="0"/>
              <a:t>koja se sastojala od dugih i kratkih signala za prenošenje poruka na velike udaljenosti.</a:t>
            </a:r>
            <a:endParaRPr lang="hr-H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132856"/>
            <a:ext cx="2022554" cy="2759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1289" y="3235833"/>
            <a:ext cx="234315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40000">
              <a:schemeClr val="bg2">
                <a:tint val="90000"/>
                <a:shade val="90000"/>
                <a:satMod val="120000"/>
              </a:schemeClr>
            </a:gs>
            <a:gs pos="100000">
              <a:schemeClr val="bg2">
                <a:tint val="5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059832" y="116632"/>
            <a:ext cx="40324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600" dirty="0" smtClean="0">
                <a:latin typeface="Monotype Corsiva" pitchFamily="66" charset="0"/>
              </a:rPr>
              <a:t>Telefon</a:t>
            </a:r>
            <a:endParaRPr lang="hr-HR" sz="6600" dirty="0">
              <a:latin typeface="Monotype Corsiva" pitchFamily="66" charset="0"/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2051720" y="1412776"/>
            <a:ext cx="2736304" cy="93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-</a:t>
            </a:r>
            <a:r>
              <a:rPr lang="hr-HR" dirty="0" err="1" smtClean="0"/>
              <a:t>Alexandar</a:t>
            </a:r>
            <a:r>
              <a:rPr lang="hr-HR" dirty="0" smtClean="0"/>
              <a:t> Graham Bell izumio je prvi telefon. </a:t>
            </a:r>
            <a:endParaRPr lang="hr-HR" dirty="0"/>
          </a:p>
        </p:txBody>
      </p:sp>
      <p:sp>
        <p:nvSpPr>
          <p:cNvPr id="4" name="TekstniOkvir 3"/>
          <p:cNvSpPr txBox="1"/>
          <p:nvPr/>
        </p:nvSpPr>
        <p:spPr>
          <a:xfrm>
            <a:off x="6372200" y="5301208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Bežični telefon prvi izumio </a:t>
            </a:r>
            <a:r>
              <a:rPr lang="hr-HR" dirty="0" err="1" smtClean="0"/>
              <a:t>Terry</a:t>
            </a:r>
            <a:r>
              <a:rPr lang="hr-HR" dirty="0" smtClean="0"/>
              <a:t> </a:t>
            </a:r>
            <a:r>
              <a:rPr lang="hr-HR" dirty="0" err="1" smtClean="0"/>
              <a:t>Pool</a:t>
            </a:r>
            <a:r>
              <a:rPr lang="hr-HR" dirty="0" smtClean="0"/>
              <a:t> 1965g.</a:t>
            </a:r>
            <a:endParaRPr lang="hr-H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636912"/>
            <a:ext cx="3374089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276872"/>
            <a:ext cx="273630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40000">
              <a:schemeClr val="bg2">
                <a:tint val="90000"/>
                <a:shade val="90000"/>
                <a:satMod val="120000"/>
              </a:schemeClr>
            </a:gs>
            <a:gs pos="100000">
              <a:schemeClr val="bg2">
                <a:tint val="5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943200" y="404664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0" b="1" dirty="0" smtClean="0">
                <a:latin typeface="Monotype Corsiva" pitchFamily="66" charset="0"/>
              </a:rPr>
              <a:t>Električna energija</a:t>
            </a:r>
            <a:endParaRPr lang="hr-HR" sz="6000" b="1" dirty="0">
              <a:latin typeface="Monotype Corsiva" pitchFamily="66" charset="0"/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1907704" y="1916832"/>
            <a:ext cx="4032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-U Sjedinjenim Američkim Državama otkriven je 1859. prvi izvor nafte. Od tada će nafta postupno postati najvažniji izvor pogonske energije u svijetu.</a:t>
            </a:r>
            <a:endParaRPr lang="hr-HR" dirty="0"/>
          </a:p>
        </p:txBody>
      </p:sp>
      <p:sp>
        <p:nvSpPr>
          <p:cNvPr id="4" name="TekstniOkvir 3"/>
          <p:cNvSpPr txBox="1"/>
          <p:nvPr/>
        </p:nvSpPr>
        <p:spPr>
          <a:xfrm>
            <a:off x="5652120" y="3501008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latin typeface="Monotype Corsiva" pitchFamily="66" charset="0"/>
              </a:rPr>
              <a:t>Električna žarulja </a:t>
            </a:r>
            <a:endParaRPr lang="hr-HR" sz="3200" dirty="0">
              <a:latin typeface="Monotype Corsiva" pitchFamily="66" charset="0"/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5652120" y="4221088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Godine 1879. američki </a:t>
            </a:r>
            <a:r>
              <a:rPr lang="hr-HR" dirty="0" err="1" smtClean="0"/>
              <a:t>izumielj</a:t>
            </a:r>
            <a:r>
              <a:rPr lang="hr-HR" dirty="0" smtClean="0"/>
              <a:t> </a:t>
            </a:r>
            <a:r>
              <a:rPr lang="hr-HR" dirty="0" err="1" smtClean="0"/>
              <a:t>Thomas</a:t>
            </a:r>
            <a:r>
              <a:rPr lang="hr-HR" dirty="0" smtClean="0"/>
              <a:t> Alva Edison načinio je prvu električnu žarulju. </a:t>
            </a:r>
            <a:endParaRPr lang="hr-H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149080"/>
            <a:ext cx="3076301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Sivi tonov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168</TotalTime>
  <Words>550</Words>
  <Application>Microsoft Office PowerPoint</Application>
  <PresentationFormat>Prikaz na zaslonu (4:3)</PresentationFormat>
  <Paragraphs>50</Paragraphs>
  <Slides>16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17" baseType="lpstr">
      <vt:lpstr>Oriel</vt:lpstr>
      <vt:lpstr>Slajd 1</vt:lpstr>
      <vt:lpstr>Slajd 2</vt:lpstr>
      <vt:lpstr>Slajd 3</vt:lpstr>
      <vt:lpstr>Tiskarski stroj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KRAJ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ucenik</dc:creator>
  <cp:lastModifiedBy>dragica</cp:lastModifiedBy>
  <cp:revision>20</cp:revision>
  <dcterms:created xsi:type="dcterms:W3CDTF">2012-04-27T06:19:16Z</dcterms:created>
  <dcterms:modified xsi:type="dcterms:W3CDTF">2012-04-27T15:54:15Z</dcterms:modified>
</cp:coreProperties>
</file>