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C0D0C-6E6C-4BE1-827E-2063C46D3790}" v="920" dt="2023-09-21T17:41:02.824"/>
    <p1510:client id="{130804DB-B4AE-446E-9F55-A9247668BCD7}" v="216" dt="2023-09-21T07:35:22.080"/>
    <p1510:client id="{1ACECA2D-A862-8D02-31EC-502CD1446498}" v="1755" dt="2023-09-21T11:14:53.781"/>
    <p1510:client id="{E2973E8B-35D4-C02C-0B20-857E9AFCEA09}" v="47" dt="2023-09-22T07:49:13.854"/>
    <p1510:client id="{F4AEA589-8D99-B151-9B0E-C293116CAF91}" v="520" dt="2023-09-21T18:01:12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xmlns="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xmlns="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12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4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xmlns="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67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4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xmlns="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xmlns="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xmlns="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9/26/2023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9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4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821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7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13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9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81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xmlns="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94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74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iklopedija.hr/natuknica.aspx?ID=46028" TargetMode="External"/><Relationship Id="rId2" Type="http://schemas.openxmlformats.org/officeDocument/2006/relationships/hyperlink" Target="https://www.enciklopedija.hr/natuknica.aspx?ID=446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567488" y="1346200"/>
            <a:ext cx="5624512" cy="3284538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4200">
                <a:cs typeface="Calibri Light"/>
              </a:rPr>
              <a:t>Međunarodni dan </a:t>
            </a:r>
            <a:r>
              <a:rPr lang="en-US" sz="4200" err="1">
                <a:cs typeface="Calibri Light"/>
              </a:rPr>
              <a:t>zaštite</a:t>
            </a:r>
            <a:r>
              <a:rPr lang="en-US" sz="4200">
                <a:cs typeface="Calibri Light"/>
              </a:rPr>
              <a:t> </a:t>
            </a:r>
            <a:r>
              <a:rPr lang="en-US" sz="4200" err="1">
                <a:cs typeface="Calibri Light"/>
              </a:rPr>
              <a:t>ozonskog</a:t>
            </a:r>
            <a:r>
              <a:rPr lang="en-US" sz="4200">
                <a:cs typeface="Calibri Light"/>
              </a:rPr>
              <a:t> </a:t>
            </a:r>
            <a:r>
              <a:rPr lang="en-US" sz="4200" err="1">
                <a:cs typeface="Calibri Light"/>
              </a:rPr>
              <a:t>omotača</a:t>
            </a:r>
            <a:endParaRPr lang="en-US" sz="420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573838" y="4630738"/>
            <a:ext cx="5618162" cy="115093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ŠTO MOŽEMO </a:t>
            </a:r>
            <a:r>
              <a:rPr lang="en-US" dirty="0" smtClean="0">
                <a:cs typeface="Calibri"/>
              </a:rPr>
              <a:t>UČINITI</a:t>
            </a:r>
            <a:r>
              <a:rPr lang="hr-HR" dirty="0" smtClean="0">
                <a:cs typeface="Calibri"/>
              </a:rPr>
              <a:t>?</a:t>
            </a:r>
            <a:endParaRPr lang="en-US" dirty="0">
              <a:cs typeface="Calibri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44FCB3C9-EBAF-B4C0-6636-7105DBC93C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50" r="5" b="5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1AFE85-612A-FEA6-09F4-F29675C99677}"/>
              </a:ext>
            </a:extLst>
          </p:cNvPr>
          <p:cNvSpPr txBox="1"/>
          <p:nvPr/>
        </p:nvSpPr>
        <p:spPr>
          <a:xfrm>
            <a:off x="186168" y="177989"/>
            <a:ext cx="11887199" cy="53860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200" b="1" dirty="0" err="1">
                <a:solidFill>
                  <a:srgbClr val="8B2323"/>
                </a:solidFill>
                <a:latin typeface="Times New Roman"/>
                <a:cs typeface="Times New Roman"/>
              </a:rPr>
              <a:t>Ozonski</a:t>
            </a:r>
            <a:r>
              <a:rPr lang="en-US" sz="3200" b="1" dirty="0">
                <a:solidFill>
                  <a:srgbClr val="8B2323"/>
                </a:solidFill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solidFill>
                  <a:srgbClr val="8B2323"/>
                </a:solidFill>
                <a:latin typeface="Times New Roman"/>
                <a:cs typeface="Times New Roman"/>
              </a:rPr>
              <a:t>omotač</a:t>
            </a:r>
            <a:r>
              <a:rPr lang="en-US" sz="3200" b="1" dirty="0">
                <a:solidFill>
                  <a:srgbClr val="8B2323"/>
                </a:solidFill>
                <a:latin typeface="Times New Roman"/>
                <a:cs typeface="Times New Roman"/>
              </a:rPr>
              <a:t>,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 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sloj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 u 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atmosferi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 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na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visini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 od 10 do 50 km u 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kojem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 se 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nalazi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većina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atmosferskog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 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ozona</a:t>
            </a:r>
            <a:r>
              <a:rPr lang="en-US" sz="3200" dirty="0">
                <a:solidFill>
                  <a:srgbClr val="212529"/>
                </a:solidFill>
                <a:latin typeface="Times New Roman"/>
                <a:cs typeface="Times New Roman"/>
              </a:rPr>
              <a:t>. </a:t>
            </a:r>
          </a:p>
          <a:p>
            <a:pPr algn="just"/>
            <a:endParaRPr lang="en-US" sz="3200" dirty="0">
              <a:solidFill>
                <a:srgbClr val="212529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3200" dirty="0" err="1">
                <a:solidFill>
                  <a:srgbClr val="212529"/>
                </a:solidFill>
                <a:latin typeface="Times New Roman"/>
                <a:cs typeface="Times New Roman"/>
              </a:rPr>
              <a:t>Literatura:</a:t>
            </a:r>
            <a:r>
              <a:rPr lang="en-US" sz="2400" dirty="0" err="1">
                <a:solidFill>
                  <a:srgbClr val="212529"/>
                </a:solidFill>
                <a:ea typeface="+mn-lt"/>
                <a:cs typeface="+mn-lt"/>
              </a:rPr>
              <a:t>https</a:t>
            </a:r>
            <a:r>
              <a:rPr lang="en-US" sz="2400" dirty="0">
                <a:solidFill>
                  <a:srgbClr val="212529"/>
                </a:solidFill>
                <a:ea typeface="+mn-lt"/>
                <a:cs typeface="+mn-lt"/>
              </a:rPr>
              <a:t>://www.enciklopedija.hr/natuknica.aspx?ID=46030</a:t>
            </a:r>
          </a:p>
          <a:p>
            <a:pPr algn="just"/>
            <a:endParaRPr lang="en-US" sz="2400" dirty="0">
              <a:solidFill>
                <a:srgbClr val="212529"/>
              </a:solidFill>
              <a:latin typeface="Meiryo"/>
              <a:ea typeface="Meiryo"/>
              <a:cs typeface="Times New Roman"/>
            </a:endParaRPr>
          </a:p>
          <a:p>
            <a:pPr algn="just"/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Trebalo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bi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puno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godina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da se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ozonski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omotač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obnovi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Ozonski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omotač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štiti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nas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od UV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zračenja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Ljudi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zagađuju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okoliš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I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zato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se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stvaraju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CPC I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Haloni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koji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uništavaju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atmosferu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 UV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zračenje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dovodi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do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vrtoglavice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raka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kože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možemo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ostati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slijep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Promijena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klime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imala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bi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trajne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posljedice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 </a:t>
            </a:r>
          </a:p>
          <a:p>
            <a:pPr algn="just"/>
            <a:endParaRPr lang="en-US" sz="2400" dirty="0">
              <a:solidFill>
                <a:srgbClr val="212529"/>
              </a:solidFill>
              <a:latin typeface="Meiryo"/>
              <a:ea typeface="Meiryo"/>
              <a:cs typeface="Times New Roman"/>
            </a:endParaRPr>
          </a:p>
          <a:p>
            <a:pPr algn="just"/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Aparati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za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gašenje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požara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lakovi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za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kosu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dezodoransi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u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spreju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itd.uništavaju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ozonski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 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omotač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 Stare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aparate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kao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što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su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klime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frižideri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mašine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za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suđe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ili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veš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dati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profesionalnim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ljudima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koji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će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se za to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pobrinuti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bez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zagađivanja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okoliša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10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430127AE-B29E-4FDF-99D2-A2F1E7003F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xmlns="" id="{3D5FBB81-B61B-416A-8F5D-A8DDF62530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" name="Picture 5" descr="A close-up of a globe with a band aid&#10;&#10;Description automatically generated">
            <a:extLst>
              <a:ext uri="{FF2B5EF4-FFF2-40B4-BE49-F238E27FC236}">
                <a16:creationId xmlns:a16="http://schemas.microsoft.com/office/drawing/2014/main" xmlns="" id="{1CE38B4C-517E-8F8D-80BE-B52AAFA41A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19" r="22910" b="-1"/>
          <a:stretch/>
        </p:blipFill>
        <p:spPr>
          <a:xfrm>
            <a:off x="4691118" y="1"/>
            <a:ext cx="7500882" cy="6857999"/>
          </a:xfrm>
          <a:custGeom>
            <a:avLst/>
            <a:gdLst/>
            <a:ahLst/>
            <a:cxnLst/>
            <a:rect l="l" t="t" r="r" b="b"/>
            <a:pathLst>
              <a:path w="7500882" h="6857999">
                <a:moveTo>
                  <a:pt x="898230" y="0"/>
                </a:moveTo>
                <a:lnTo>
                  <a:pt x="7500882" y="0"/>
                </a:lnTo>
                <a:lnTo>
                  <a:pt x="7500882" y="6857999"/>
                </a:lnTo>
                <a:lnTo>
                  <a:pt x="0" y="6857999"/>
                </a:lnTo>
                <a:lnTo>
                  <a:pt x="114106" y="6780598"/>
                </a:lnTo>
                <a:cubicBezTo>
                  <a:pt x="291579" y="6653107"/>
                  <a:pt x="465794" y="6515396"/>
                  <a:pt x="641619" y="6374813"/>
                </a:cubicBezTo>
                <a:cubicBezTo>
                  <a:pt x="1607125" y="5602838"/>
                  <a:pt x="2555378" y="4969130"/>
                  <a:pt x="2555378" y="3621655"/>
                </a:cubicBezTo>
                <a:cubicBezTo>
                  <a:pt x="2555378" y="2093191"/>
                  <a:pt x="1969579" y="754640"/>
                  <a:pt x="920818" y="14996"/>
                </a:cubicBezTo>
                <a:close/>
              </a:path>
            </a:pathLst>
          </a:custGeom>
        </p:spPr>
      </p:pic>
      <p:sp>
        <p:nvSpPr>
          <p:cNvPr id="50" name="Freeform: Shape 49">
            <a:extLst>
              <a:ext uri="{FF2B5EF4-FFF2-40B4-BE49-F238E27FC236}">
                <a16:creationId xmlns:a16="http://schemas.microsoft.com/office/drawing/2014/main" xmlns="" id="{40C0D7D4-D83D-4C58-87D1-955F0A9173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51" name="Freeform: Shape 50">
            <a:extLst>
              <a:ext uri="{FF2B5EF4-FFF2-40B4-BE49-F238E27FC236}">
                <a16:creationId xmlns:a16="http://schemas.microsoft.com/office/drawing/2014/main" xmlns="" id="{0BA56A81-C9DD-4EBA-9E13-32FFB51CFD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53" y="0"/>
            <a:ext cx="7307402" cy="6858000"/>
          </a:xfrm>
          <a:custGeom>
            <a:avLst/>
            <a:gdLst>
              <a:gd name="connsiteX0" fmla="*/ 0 w 7097265"/>
              <a:gd name="connsiteY0" fmla="*/ 0 h 6858000"/>
              <a:gd name="connsiteX1" fmla="*/ 5474242 w 7097265"/>
              <a:gd name="connsiteY1" fmla="*/ 0 h 6858000"/>
              <a:gd name="connsiteX2" fmla="*/ 5496366 w 7097265"/>
              <a:gd name="connsiteY2" fmla="*/ 14997 h 6858000"/>
              <a:gd name="connsiteX3" fmla="*/ 7097265 w 7097265"/>
              <a:gd name="connsiteY3" fmla="*/ 3621656 h 6858000"/>
              <a:gd name="connsiteX4" fmla="*/ 5222916 w 7097265"/>
              <a:gd name="connsiteY4" fmla="*/ 6374814 h 6858000"/>
              <a:gd name="connsiteX5" fmla="*/ 4706267 w 7097265"/>
              <a:gd name="connsiteY5" fmla="*/ 6780599 h 6858000"/>
              <a:gd name="connsiteX6" fmla="*/ 4594511 w 7097265"/>
              <a:gd name="connsiteY6" fmla="*/ 6858000 h 6858000"/>
              <a:gd name="connsiteX7" fmla="*/ 0 w 709726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7265" h="6858000">
                <a:moveTo>
                  <a:pt x="0" y="0"/>
                </a:moveTo>
                <a:lnTo>
                  <a:pt x="5474242" y="0"/>
                </a:lnTo>
                <a:lnTo>
                  <a:pt x="5496366" y="14997"/>
                </a:lnTo>
                <a:cubicBezTo>
                  <a:pt x="6523529" y="754641"/>
                  <a:pt x="7097265" y="2093192"/>
                  <a:pt x="7097265" y="3621656"/>
                </a:cubicBezTo>
                <a:cubicBezTo>
                  <a:pt x="7097265" y="4969131"/>
                  <a:pt x="6168540" y="5602839"/>
                  <a:pt x="5222916" y="6374814"/>
                </a:cubicBezTo>
                <a:cubicBezTo>
                  <a:pt x="5050713" y="6515397"/>
                  <a:pt x="4880085" y="6653108"/>
                  <a:pt x="4706267" y="6780599"/>
                </a:cubicBezTo>
                <a:lnTo>
                  <a:pt x="459451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15F9A324-404E-4C5D-AFF0-C5D0D84182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903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5B8293-BB37-041A-E903-D44FA0930916}"/>
              </a:ext>
            </a:extLst>
          </p:cNvPr>
          <p:cNvSpPr txBox="1"/>
          <p:nvPr/>
        </p:nvSpPr>
        <p:spPr>
          <a:xfrm>
            <a:off x="1055435" y="2305997"/>
            <a:ext cx="5368525" cy="3651250"/>
          </a:xfrm>
          <a:prstGeom prst="rect">
            <a:avLst/>
          </a:prstGeom>
        </p:spPr>
        <p:txBody>
          <a:bodyPr rot="0" spcFirstLastPara="0" vertOverflow="overflow" horzOverflow="overflow" vert="horz" lIns="109728" tIns="109728" rIns="109728" bIns="91440" numCol="1" spcCol="0" rtlCol="0" fromWordArt="0" anchor="t" anchorCtr="0" forceAA="0" compatLnSpc="1">
            <a:prstTxWarp prst="textNoShape">
              <a:avLst/>
            </a:prstTxWarp>
            <a:normAutofit fontScale="70000" lnSpcReduction="20000"/>
          </a:bodyPr>
          <a:lstStyle/>
          <a:p>
            <a:pPr algn="just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Najveći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gubitci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šumskog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bogatstva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zabilježeni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 1950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godine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između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1980 g.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1990 g. je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prosiječno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nestajalo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9.95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milijuna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hektara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isključivo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šumskih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površina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Više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od 40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hektara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šuma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nestaje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svake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minute. </a:t>
            </a:r>
            <a:endParaRPr lang="en-US" spc="150" dirty="0">
              <a:solidFill>
                <a:schemeClr val="tx1">
                  <a:lumMod val="75000"/>
                  <a:lumOff val="25000"/>
                </a:schemeClr>
              </a:solidFill>
              <a:ea typeface="Meiryo"/>
            </a:endParaRPr>
          </a:p>
          <a:p>
            <a:pPr algn="just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endParaRPr lang="en-US" spc="150" dirty="0">
              <a:solidFill>
                <a:schemeClr val="tx1">
                  <a:lumMod val="75000"/>
                  <a:lumOff val="25000"/>
                </a:schemeClr>
              </a:solidFill>
              <a:ea typeface="Meiryo"/>
            </a:endParaRPr>
          </a:p>
          <a:p>
            <a:pPr algn="just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  <a:ea typeface="Meiryo"/>
              </a:rPr>
              <a:t>Slika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  <a:ea typeface="Meiryo"/>
              </a:rPr>
              <a:t> 1: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https://</a:t>
            </a:r>
            <a:r>
              <a:rPr lang="en-US" spc="15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www.google.com/search?client=firefox-b-e&amp;sca_esv=567294360&amp;sxsrf=AM9HkKm8JVGQH-HTTA9UHtkbYakgdfNqfw:1695317645671&amp;q=zemlja&amp;tbm=isch&amp;source=lnms&amp;sa=X&amp;ved=2ahUKEwiDs62wnryBAxWm2QIHHeBKAPoQ0pQJegQIDBAB&amp;biw=1877&amp;bih=900&amp;dpr=1.36#imgrc=AfssNPjtbMK44M</a:t>
            </a:r>
            <a:r>
              <a:rPr lang="hr-HR" spc="15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 </a:t>
            </a:r>
            <a:endParaRPr lang="en-US" spc="150" dirty="0">
              <a:solidFill>
                <a:schemeClr val="tx1">
                  <a:lumMod val="75000"/>
                  <a:lumOff val="25000"/>
                </a:schemeClr>
              </a:solidFill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1AFE85-612A-FEA6-09F4-F29675C99677}"/>
              </a:ext>
            </a:extLst>
          </p:cNvPr>
          <p:cNvSpPr txBox="1"/>
          <p:nvPr/>
        </p:nvSpPr>
        <p:spPr>
          <a:xfrm>
            <a:off x="6134944" y="993913"/>
            <a:ext cx="5624118" cy="3284538"/>
          </a:xfrm>
          <a:prstGeom prst="rect">
            <a:avLst/>
          </a:prstGeom>
        </p:spPr>
        <p:txBody>
          <a:bodyPr rot="0" spcFirstLastPara="0" vertOverflow="overflow" horzOverflow="overflow" vert="horz" lIns="109728" tIns="109728" rIns="109728" bIns="91440" numCol="1" spcCol="0" rtlCol="0" fromWordArt="0" anchor="b" anchorCtr="0" forceAA="0" compatLnSpc="1">
            <a:prstTxWarp prst="textNoShape">
              <a:avLst/>
            </a:prstTxWarp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 Međunarodni dan </a:t>
            </a:r>
            <a:r>
              <a:rPr lang="en-US" sz="2400" b="1" spc="1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ozonskog</a:t>
            </a: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spc="1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omotača</a:t>
            </a: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spc="1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obilježavamo</a:t>
            </a: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16.9.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endParaRPr lang="en-US" sz="2400" b="1" spc="1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Meiryo"/>
              <a:cs typeface="+mj-cs"/>
            </a:endParaRP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spc="1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Meiryo"/>
                <a:cs typeface="+mj-cs"/>
              </a:rPr>
              <a:t>Slika</a:t>
            </a:r>
            <a:r>
              <a:rPr 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Meiryo"/>
                <a:cs typeface="+mj-cs"/>
              </a:rPr>
              <a:t> 2:</a:t>
            </a:r>
            <a:r>
              <a:rPr 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https://www.google.com/search?client=firefox-b-e&amp;sca_esv=567294360&amp;sxsrf=AM9HkKmlsF99IHFKKV_Z5XzTFHzL-UW_tw:1695317382951&amp;q=kad+obilje%C5%BEavamo+dan+ozonskog+omota%C4%8Da&amp;tbm=isch&amp;source=lnms&amp;sa=X&amp;ved=2ahUKEwjiwYuznbyBAxXMzgIHHWwlAJcQ0pQJegQICBAB&amp;biw=1877&amp;bih=900&amp;dpr=1.36#imgrc=n5vlv6-uO97vVM&amp;imgdii=JcG67fAMY48NrM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A896E309-9008-4FCF-B20E-4D66A88933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9129" y="1074738"/>
            <a:ext cx="4883079" cy="467981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866FB43D-65CC-47CA-8035-FF8F6B4D18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837" y="850790"/>
            <a:ext cx="5363405" cy="513654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xmlns="" id="{E667A721-F18D-4002-9D70-BC20D791C0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7555" y="993913"/>
            <a:ext cx="5101065" cy="488429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 descr="Najveća ozonska rupa ikad izmjerena - zatvorila se! - News - Startnews">
            <a:extLst>
              <a:ext uri="{FF2B5EF4-FFF2-40B4-BE49-F238E27FC236}">
                <a16:creationId xmlns:a16="http://schemas.microsoft.com/office/drawing/2014/main" xmlns="" id="{9E9AC058-8D31-DED9-F996-62E5296036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49"/>
          <a:stretch/>
        </p:blipFill>
        <p:spPr>
          <a:xfrm>
            <a:off x="950259" y="1367611"/>
            <a:ext cx="4432693" cy="4094066"/>
          </a:xfrm>
          <a:custGeom>
            <a:avLst/>
            <a:gdLst/>
            <a:ahLst/>
            <a:cxnLst/>
            <a:rect l="l" t="t" r="r" b="b"/>
            <a:pathLst>
              <a:path w="4292584" h="4094066">
                <a:moveTo>
                  <a:pt x="2456537" y="0"/>
                </a:moveTo>
                <a:cubicBezTo>
                  <a:pt x="2738780" y="0"/>
                  <a:pt x="2998545" y="55066"/>
                  <a:pt x="3228742" y="163517"/>
                </a:cubicBezTo>
                <a:cubicBezTo>
                  <a:pt x="3444477" y="265234"/>
                  <a:pt x="3633959" y="413698"/>
                  <a:pt x="3791935" y="604700"/>
                </a:cubicBezTo>
                <a:cubicBezTo>
                  <a:pt x="4114802" y="995211"/>
                  <a:pt x="4292584" y="1550174"/>
                  <a:pt x="4292584" y="2167403"/>
                </a:cubicBezTo>
                <a:cubicBezTo>
                  <a:pt x="4292584" y="2413659"/>
                  <a:pt x="4223774" y="2611299"/>
                  <a:pt x="4069573" y="2808283"/>
                </a:cubicBezTo>
                <a:cubicBezTo>
                  <a:pt x="3908278" y="3014339"/>
                  <a:pt x="3665922" y="3204126"/>
                  <a:pt x="3409289" y="3405037"/>
                </a:cubicBezTo>
                <a:cubicBezTo>
                  <a:pt x="3361941" y="3442060"/>
                  <a:pt x="3313027" y="3480392"/>
                  <a:pt x="3264115" y="3519190"/>
                </a:cubicBezTo>
                <a:cubicBezTo>
                  <a:pt x="2826289" y="3866416"/>
                  <a:pt x="2506740" y="4094066"/>
                  <a:pt x="2071218" y="4094066"/>
                </a:cubicBezTo>
                <a:cubicBezTo>
                  <a:pt x="1407617" y="4094066"/>
                  <a:pt x="937645" y="3814621"/>
                  <a:pt x="499819" y="3159623"/>
                </a:cubicBezTo>
                <a:cubicBezTo>
                  <a:pt x="442524" y="3073891"/>
                  <a:pt x="386517" y="2995921"/>
                  <a:pt x="332353" y="2920566"/>
                </a:cubicBezTo>
                <a:cubicBezTo>
                  <a:pt x="107867" y="2608119"/>
                  <a:pt x="0" y="2445632"/>
                  <a:pt x="0" y="2167403"/>
                </a:cubicBezTo>
                <a:cubicBezTo>
                  <a:pt x="0" y="1891138"/>
                  <a:pt x="67612" y="1618236"/>
                  <a:pt x="200812" y="1356275"/>
                </a:cubicBezTo>
                <a:cubicBezTo>
                  <a:pt x="331156" y="1100015"/>
                  <a:pt x="517505" y="865448"/>
                  <a:pt x="754611" y="659299"/>
                </a:cubicBezTo>
                <a:cubicBezTo>
                  <a:pt x="987664" y="456610"/>
                  <a:pt x="1264470" y="289449"/>
                  <a:pt x="1555279" y="175950"/>
                </a:cubicBezTo>
                <a:cubicBezTo>
                  <a:pt x="1853918" y="59181"/>
                  <a:pt x="2157254" y="0"/>
                  <a:pt x="245653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4185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1AFE85-612A-FEA6-09F4-F29675C99677}"/>
              </a:ext>
            </a:extLst>
          </p:cNvPr>
          <p:cNvSpPr txBox="1"/>
          <p:nvPr/>
        </p:nvSpPr>
        <p:spPr>
          <a:xfrm>
            <a:off x="408589" y="1759654"/>
            <a:ext cx="1188719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Prezentaciju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izradila</a:t>
            </a:r>
            <a:r>
              <a:rPr lang="en-US" sz="2400" dirty="0">
                <a:solidFill>
                  <a:srgbClr val="212529"/>
                </a:solidFill>
                <a:latin typeface="Meiryo"/>
                <a:ea typeface="Meiryo"/>
                <a:cs typeface="Times New Roman"/>
              </a:rPr>
              <a:t>: Ema Babić</a:t>
            </a:r>
          </a:p>
          <a:p>
            <a:endParaRPr lang="en-US" sz="2400" dirty="0">
              <a:solidFill>
                <a:srgbClr val="212529"/>
              </a:solidFill>
              <a:ea typeface="Meiryo"/>
              <a:cs typeface="Times New Roman"/>
            </a:endParaRPr>
          </a:p>
          <a:p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Sudjelovali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: Kenan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Piragić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Emanuel Braus, Katrin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Omerhodžić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Lukas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Dabić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Nia Radić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Grudi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Lea Uka, Ivan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Rajnović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Luka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Rokić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Ivan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Družeta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Angela Kuhar, Ivano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Klunić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, </a:t>
            </a:r>
            <a:r>
              <a:rPr lang="en-US" sz="2400" dirty="0" err="1">
                <a:solidFill>
                  <a:srgbClr val="212529"/>
                </a:solidFill>
                <a:ea typeface="Meiryo"/>
                <a:cs typeface="Times New Roman"/>
              </a:rPr>
              <a:t>Fahrija</a:t>
            </a:r>
            <a:r>
              <a:rPr lang="en-US" sz="2400" dirty="0">
                <a:solidFill>
                  <a:srgbClr val="212529"/>
                </a:solidFill>
                <a:ea typeface="Meiryo"/>
                <a:cs typeface="Times New Roman"/>
              </a:rPr>
              <a:t> Huremović, Mark </a:t>
            </a:r>
            <a:r>
              <a:rPr lang="en-US" sz="2400" dirty="0" err="1" smtClean="0">
                <a:solidFill>
                  <a:srgbClr val="212529"/>
                </a:solidFill>
                <a:ea typeface="Meiryo"/>
                <a:cs typeface="Times New Roman"/>
              </a:rPr>
              <a:t>Čertanc</a:t>
            </a:r>
            <a:r>
              <a:rPr lang="hr-HR" sz="2400" smtClean="0">
                <a:solidFill>
                  <a:srgbClr val="212529"/>
                </a:solidFill>
                <a:ea typeface="Meiryo"/>
                <a:cs typeface="Times New Roman"/>
              </a:rPr>
              <a:t>. </a:t>
            </a:r>
            <a:endParaRPr lang="en-US" sz="2400" dirty="0">
              <a:solidFill>
                <a:srgbClr val="212529"/>
              </a:solidFill>
              <a:ea typeface="Meiry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685692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LeftStep">
      <a:dk1>
        <a:srgbClr val="000000"/>
      </a:dk1>
      <a:lt1>
        <a:srgbClr val="FFFFFF"/>
      </a:lt1>
      <a:dk2>
        <a:srgbClr val="243741"/>
      </a:dk2>
      <a:lt2>
        <a:srgbClr val="E7E8E2"/>
      </a:lt2>
      <a:accent1>
        <a:srgbClr val="8B79E4"/>
      </a:accent1>
      <a:accent2>
        <a:srgbClr val="5B7BDE"/>
      </a:accent2>
      <a:accent3>
        <a:srgbClr val="53AEDC"/>
      </a:accent3>
      <a:accent4>
        <a:srgbClr val="4AB5AD"/>
      </a:accent4>
      <a:accent5>
        <a:srgbClr val="4FB784"/>
      </a:accent5>
      <a:accent6>
        <a:srgbClr val="4ABB54"/>
      </a:accent6>
      <a:hlink>
        <a:srgbClr val="7E8752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Široki zaslon</PresentationFormat>
  <Paragraphs>20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Corbel</vt:lpstr>
      <vt:lpstr>Meiryo</vt:lpstr>
      <vt:lpstr>Times New Roman</vt:lpstr>
      <vt:lpstr>SketchLinesVTI</vt:lpstr>
      <vt:lpstr>Međunarodni dan zaštite ozonskog omotača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PC</cp:lastModifiedBy>
  <cp:revision>499</cp:revision>
  <dcterms:created xsi:type="dcterms:W3CDTF">2023-09-21T07:01:18Z</dcterms:created>
  <dcterms:modified xsi:type="dcterms:W3CDTF">2023-09-26T07:38:04Z</dcterms:modified>
</cp:coreProperties>
</file>