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8475EBC-DD2C-4E60-8BB0-716950ECB05C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FAD2DB9-3A41-4BD5-9983-875B17D3B55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534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5EBC-DD2C-4E60-8BB0-716950ECB05C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2DB9-3A41-4BD5-9983-875B17D3B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9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5EBC-DD2C-4E60-8BB0-716950ECB05C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2DB9-3A41-4BD5-9983-875B17D3B55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987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5EBC-DD2C-4E60-8BB0-716950ECB05C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2DB9-3A41-4BD5-9983-875B17D3B55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87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5EBC-DD2C-4E60-8BB0-716950ECB05C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2DB9-3A41-4BD5-9983-875B17D3B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5EBC-DD2C-4E60-8BB0-716950ECB05C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2DB9-3A41-4BD5-9983-875B17D3B55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937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5EBC-DD2C-4E60-8BB0-716950ECB05C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2DB9-3A41-4BD5-9983-875B17D3B55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671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5EBC-DD2C-4E60-8BB0-716950ECB05C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2DB9-3A41-4BD5-9983-875B17D3B55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574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5EBC-DD2C-4E60-8BB0-716950ECB05C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2DB9-3A41-4BD5-9983-875B17D3B55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67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5EBC-DD2C-4E60-8BB0-716950ECB05C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2DB9-3A41-4BD5-9983-875B17D3B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4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5EBC-DD2C-4E60-8BB0-716950ECB05C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2DB9-3A41-4BD5-9983-875B17D3B55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01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5EBC-DD2C-4E60-8BB0-716950ECB05C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2DB9-3A41-4BD5-9983-875B17D3B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61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5EBC-DD2C-4E60-8BB0-716950ECB05C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2DB9-3A41-4BD5-9983-875B17D3B55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24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5EBC-DD2C-4E60-8BB0-716950ECB05C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2DB9-3A41-4BD5-9983-875B17D3B55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491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5EBC-DD2C-4E60-8BB0-716950ECB05C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2DB9-3A41-4BD5-9983-875B17D3B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99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5EBC-DD2C-4E60-8BB0-716950ECB05C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2DB9-3A41-4BD5-9983-875B17D3B55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275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5EBC-DD2C-4E60-8BB0-716950ECB05C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2DB9-3A41-4BD5-9983-875B17D3B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3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475EBC-DD2C-4E60-8BB0-716950ECB05C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AD2DB9-3A41-4BD5-9983-875B17D3B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8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  <p:sldLayoutId id="2147484053" r:id="rId13"/>
    <p:sldLayoutId id="2147484054" r:id="rId14"/>
    <p:sldLayoutId id="2147484055" r:id="rId15"/>
    <p:sldLayoutId id="2147484056" r:id="rId16"/>
    <p:sldLayoutId id="214748405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5904" y="910352"/>
            <a:ext cx="8098965" cy="549448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9600" dirty="0" smtClean="0"/>
              <a:t/>
            </a:r>
            <a:br>
              <a:rPr lang="hr-HR" sz="9600" dirty="0" smtClean="0"/>
            </a:br>
            <a:r>
              <a:rPr lang="hr-HR" sz="9600" dirty="0" smtClean="0"/>
              <a:t>Calcio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134577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77421"/>
            <a:ext cx="1219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400" dirty="0" smtClean="0"/>
          </a:p>
          <a:p>
            <a:endParaRPr lang="hr-HR" sz="2400" dirty="0"/>
          </a:p>
          <a:p>
            <a:endParaRPr lang="hr-HR" sz="2400" dirty="0" smtClean="0"/>
          </a:p>
          <a:p>
            <a:r>
              <a:rPr lang="hr-HR" sz="2400" dirty="0" smtClean="0"/>
              <a:t>Il</a:t>
            </a:r>
            <a:r>
              <a:rPr lang="hr-HR" sz="2400" dirty="0"/>
              <a:t> </a:t>
            </a:r>
            <a:r>
              <a:rPr lang="hr-HR" sz="2400" b="1" dirty="0"/>
              <a:t>calcio</a:t>
            </a:r>
            <a:r>
              <a:rPr lang="hr-HR" sz="2400" dirty="0"/>
              <a:t> è un gioco spotivo nel quale si fronteggiano due squadre composte ciascuna da </a:t>
            </a:r>
            <a:r>
              <a:rPr lang="hr-HR" sz="2400" b="1" dirty="0"/>
              <a:t>11 giocatori</a:t>
            </a:r>
            <a:r>
              <a:rPr lang="hr-HR" sz="2400" dirty="0" smtClean="0"/>
              <a:t>: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400" b="1" dirty="0"/>
              <a:t>10 giocatori </a:t>
            </a:r>
            <a:r>
              <a:rPr lang="it-IT" sz="2400" dirty="0"/>
              <a:t>(che </a:t>
            </a:r>
            <a:r>
              <a:rPr lang="hr-HR" sz="2400" dirty="0"/>
              <a:t>possono toccare il pallone solo con i piedi, il corpo e la testa è</a:t>
            </a:r>
            <a:r>
              <a:rPr lang="it-IT" sz="2400" dirty="0"/>
              <a:t> non  </a:t>
            </a:r>
            <a:r>
              <a:rPr lang="hr-HR" sz="2400" dirty="0" smtClean="0"/>
              <a:t>possono</a:t>
            </a:r>
            <a:r>
              <a:rPr lang="it-IT" sz="2400" dirty="0" smtClean="0"/>
              <a:t>  </a:t>
            </a:r>
            <a:endParaRPr lang="en-US" sz="2400" dirty="0" smtClean="0"/>
          </a:p>
          <a:p>
            <a:r>
              <a:rPr lang="it-IT" sz="2400" b="1" dirty="0" smtClean="0"/>
              <a:t>                 </a:t>
            </a:r>
            <a:r>
              <a:rPr lang="hr-HR" sz="2400" b="1" dirty="0" smtClean="0"/>
              <a:t>         </a:t>
            </a:r>
            <a:r>
              <a:rPr lang="it-IT" sz="2400" dirty="0" smtClean="0"/>
              <a:t>toccare il pallone con </a:t>
            </a:r>
            <a:r>
              <a:rPr lang="hr-HR" sz="2400" dirty="0" smtClean="0"/>
              <a:t>le mani</a:t>
            </a:r>
            <a:r>
              <a:rPr lang="it-IT" sz="2400" dirty="0" smtClean="0"/>
              <a:t>)</a:t>
            </a:r>
            <a:endParaRPr lang="hr-HR" sz="2400" dirty="0" smtClean="0"/>
          </a:p>
          <a:p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400" b="1" dirty="0"/>
              <a:t>un portiere </a:t>
            </a:r>
            <a:r>
              <a:rPr lang="it-IT" sz="2400" dirty="0"/>
              <a:t>(che </a:t>
            </a:r>
            <a:r>
              <a:rPr lang="hr-HR" sz="2400" dirty="0"/>
              <a:t>può toccare il pallone anche con mani e braccia, ma solamente se il </a:t>
            </a:r>
            <a:r>
              <a:rPr lang="hr-HR" sz="2400" dirty="0" smtClean="0"/>
              <a:t>pallone si</a:t>
            </a:r>
            <a:endParaRPr lang="en-US" sz="2400" dirty="0"/>
          </a:p>
          <a:p>
            <a:r>
              <a:rPr lang="hr-HR" sz="2400" dirty="0" smtClean="0"/>
              <a:t>                         trova </a:t>
            </a:r>
            <a:r>
              <a:rPr lang="hr-HR" sz="2400" dirty="0"/>
              <a:t>nella propria area di rigore)</a:t>
            </a:r>
            <a:endParaRPr lang="en-US" sz="2400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92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1445" y="545911"/>
            <a:ext cx="10945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Ogni squadra è guidata da un </a:t>
            </a:r>
            <a:r>
              <a:rPr lang="hr-HR" sz="2400" b="1" dirty="0"/>
              <a:t>allenatore</a:t>
            </a:r>
            <a:r>
              <a:rPr lang="hr-HR" sz="2400" dirty="0"/>
              <a:t> che sceglie i giocatori da schierare. </a:t>
            </a:r>
            <a:endParaRPr lang="en-US" sz="2400" dirty="0"/>
          </a:p>
          <a:p>
            <a:r>
              <a:rPr lang="hr-HR" sz="2400" dirty="0"/>
              <a:t>Durante la partita ha la posibilità di effettuare fino a </a:t>
            </a:r>
            <a:r>
              <a:rPr lang="hr-HR" sz="2400" b="1" dirty="0"/>
              <a:t>3 cambi</a:t>
            </a:r>
            <a:r>
              <a:rPr lang="hr-HR" sz="2400" dirty="0"/>
              <a:t>, un giocatore che lascia il campo non può più rientrare.</a:t>
            </a:r>
            <a:endParaRPr lang="en-US" sz="2400" dirty="0"/>
          </a:p>
          <a:p>
            <a:r>
              <a:rPr lang="hr-HR" sz="2400" dirty="0"/>
              <a:t> </a:t>
            </a:r>
            <a:endParaRPr lang="en-US" sz="2400" dirty="0"/>
          </a:p>
          <a:p>
            <a:r>
              <a:rPr lang="hr-HR" sz="2400" dirty="0"/>
              <a:t> </a:t>
            </a:r>
            <a:endParaRPr lang="en-US" sz="2400" dirty="0"/>
          </a:p>
          <a:p>
            <a:r>
              <a:rPr lang="hr-HR" sz="2400" dirty="0"/>
              <a:t>Per praticarlo sono utilizzati: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2400" b="1" dirty="0"/>
              <a:t>un pallone sferico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2400" b="1" dirty="0"/>
              <a:t>un campo di gioco (</a:t>
            </a:r>
            <a:r>
              <a:rPr lang="hr-HR" sz="2400" dirty="0"/>
              <a:t>di dimesioni variabili, lungo da 90 a 120 metri e largo da 45 a 90 metri),</a:t>
            </a:r>
            <a:r>
              <a:rPr lang="hr-HR" sz="2400" b="1" dirty="0"/>
              <a:t> con due porte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280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06146" y="335845"/>
            <a:ext cx="447675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 </a:t>
            </a:r>
            <a:endParaRPr lang="en-US" dirty="0"/>
          </a:p>
          <a:p>
            <a:r>
              <a:rPr lang="hr-HR" sz="2400" dirty="0" smtClean="0"/>
              <a:t>Sul </a:t>
            </a:r>
            <a:r>
              <a:rPr lang="hr-HR" sz="2400" dirty="0"/>
              <a:t>campo si trovano: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2400" b="1" dirty="0"/>
              <a:t>Arbitro</a:t>
            </a:r>
            <a:r>
              <a:rPr lang="hr-HR" sz="2400" dirty="0"/>
              <a:t>, che si assicura che il gioco si svolga secondo le regole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2400" b="1" dirty="0"/>
              <a:t>i Guardalinee</a:t>
            </a:r>
            <a:r>
              <a:rPr lang="hr-HR" sz="2400" dirty="0"/>
              <a:t>, che controllano che la palla non oltrepassi la linea di gioco</a:t>
            </a:r>
            <a:endParaRPr lang="en-US" sz="2400" dirty="0"/>
          </a:p>
          <a:p>
            <a:r>
              <a:rPr lang="hr-HR" sz="2400" dirty="0"/>
              <a:t> </a:t>
            </a:r>
            <a:endParaRPr lang="en-US" sz="2400" dirty="0"/>
          </a:p>
          <a:p>
            <a:r>
              <a:rPr lang="hr-HR" sz="2400" dirty="0"/>
              <a:t> </a:t>
            </a:r>
            <a:endParaRPr lang="en-US" sz="2400" dirty="0"/>
          </a:p>
          <a:p>
            <a:r>
              <a:rPr lang="hr-HR" sz="2400" dirty="0"/>
              <a:t>Lo </a:t>
            </a:r>
            <a:r>
              <a:rPr lang="hr-HR" sz="2400" b="1" dirty="0"/>
              <a:t>scopo del gioco </a:t>
            </a:r>
            <a:r>
              <a:rPr lang="hr-HR" sz="2400" dirty="0"/>
              <a:t>è quello di far entrare il pallone nella porta avversaria realizzando quello che viene definito un </a:t>
            </a:r>
            <a:r>
              <a:rPr lang="hr-HR" sz="2400" b="1" dirty="0"/>
              <a:t>goal</a:t>
            </a:r>
            <a:r>
              <a:rPr lang="hr-HR" sz="2400" dirty="0"/>
              <a:t>. </a:t>
            </a:r>
            <a:endParaRPr lang="en-US" sz="2400" dirty="0"/>
          </a:p>
          <a:p>
            <a:r>
              <a:rPr lang="hr-HR" sz="2400" dirty="0"/>
              <a:t>Alla fine della partita la squadra ad aver realizzato il maggior numero di goal viene proclamata </a:t>
            </a:r>
            <a:r>
              <a:rPr lang="hr-HR" sz="2400" b="1" dirty="0"/>
              <a:t>vincitrice</a:t>
            </a:r>
            <a:r>
              <a:rPr lang="hr-HR" sz="2400" dirty="0"/>
              <a:t>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22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057400" y="0"/>
            <a:ext cx="10134600" cy="2009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2047875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04775"/>
            <a:ext cx="12192000" cy="7294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2400" dirty="0"/>
              <a:t>Un incontro di calcio viene definito „</a:t>
            </a:r>
            <a:r>
              <a:rPr lang="hr-HR" sz="2400" b="1" dirty="0"/>
              <a:t>Partita</a:t>
            </a:r>
            <a:r>
              <a:rPr lang="hr-HR" sz="2400" dirty="0"/>
              <a:t>“.</a:t>
            </a:r>
            <a:endParaRPr lang="en-US" sz="2400" dirty="0"/>
          </a:p>
          <a:p>
            <a:r>
              <a:rPr lang="hr-HR" sz="2400" b="1" dirty="0"/>
              <a:t>La durata di una partita</a:t>
            </a:r>
            <a:r>
              <a:rPr lang="hr-HR" sz="2400" dirty="0"/>
              <a:t> è di </a:t>
            </a:r>
            <a:r>
              <a:rPr lang="hr-HR" sz="2400" b="1" dirty="0"/>
              <a:t>90 minuti</a:t>
            </a:r>
            <a:r>
              <a:rPr lang="hr-HR" sz="2400" dirty="0"/>
              <a:t>, divisi in </a:t>
            </a:r>
            <a:r>
              <a:rPr lang="hr-HR" sz="2400" b="1" dirty="0"/>
              <a:t>2 tempi di 45 minuti</a:t>
            </a:r>
            <a:r>
              <a:rPr lang="hr-HR" sz="2400" dirty="0"/>
              <a:t> tra i quali si svolge un intervallo di </a:t>
            </a:r>
            <a:r>
              <a:rPr lang="hr-HR" sz="2400" b="1" dirty="0"/>
              <a:t>15 minuti</a:t>
            </a:r>
            <a:r>
              <a:rPr lang="hr-HR" sz="2400" dirty="0"/>
              <a:t>.</a:t>
            </a:r>
            <a:endParaRPr lang="en-US" sz="2400" dirty="0"/>
          </a:p>
          <a:p>
            <a:r>
              <a:rPr lang="hr-HR" sz="2400" dirty="0"/>
              <a:t>Il tempo non è effettivo,  è compito dell' arbitro decidere alla fine sia del primo che del secondo tempo se concedere o meno qualche minuto di recupero in base all' andamento della gara</a:t>
            </a:r>
            <a:r>
              <a:rPr lang="hr-HR" sz="2400" dirty="0" smtClean="0"/>
              <a:t>.</a:t>
            </a:r>
          </a:p>
          <a:p>
            <a:r>
              <a:rPr lang="hr-HR" b="1" dirty="0"/>
              <a:t>I RUOLI</a:t>
            </a:r>
            <a:endParaRPr lang="en-US" dirty="0"/>
          </a:p>
          <a:p>
            <a:pPr lvl="0"/>
            <a:r>
              <a:rPr lang="it-IT" b="1" dirty="0"/>
              <a:t>Attaccante:</a:t>
            </a:r>
            <a:endParaRPr lang="en-US" dirty="0"/>
          </a:p>
          <a:p>
            <a:pPr lvl="1"/>
            <a:r>
              <a:rPr lang="it-IT" dirty="0"/>
              <a:t>Centrale</a:t>
            </a:r>
            <a:endParaRPr lang="en-US" dirty="0"/>
          </a:p>
          <a:p>
            <a:pPr lvl="1"/>
            <a:r>
              <a:rPr lang="it-IT" dirty="0"/>
              <a:t>Sinistro</a:t>
            </a:r>
            <a:endParaRPr lang="en-US" dirty="0"/>
          </a:p>
          <a:p>
            <a:pPr lvl="1"/>
            <a:r>
              <a:rPr lang="it-IT" dirty="0"/>
              <a:t>Destro</a:t>
            </a:r>
            <a:endParaRPr lang="en-US" dirty="0"/>
          </a:p>
          <a:p>
            <a:pPr lvl="0"/>
            <a:r>
              <a:rPr lang="it-IT" b="1" dirty="0"/>
              <a:t>Centrocampista:</a:t>
            </a:r>
            <a:endParaRPr lang="en-US" dirty="0"/>
          </a:p>
          <a:p>
            <a:pPr lvl="1"/>
            <a:r>
              <a:rPr lang="it-IT" dirty="0"/>
              <a:t>Centrale</a:t>
            </a:r>
            <a:endParaRPr lang="en-US" dirty="0"/>
          </a:p>
          <a:p>
            <a:pPr lvl="1"/>
            <a:r>
              <a:rPr lang="it-IT" dirty="0"/>
              <a:t>Centrale offensivo</a:t>
            </a:r>
            <a:endParaRPr lang="en-US" dirty="0"/>
          </a:p>
          <a:p>
            <a:pPr lvl="1"/>
            <a:r>
              <a:rPr lang="it-IT" dirty="0"/>
              <a:t>Centrale difensivo</a:t>
            </a:r>
            <a:endParaRPr lang="en-US" dirty="0"/>
          </a:p>
          <a:p>
            <a:pPr lvl="1"/>
            <a:r>
              <a:rPr lang="it-IT" dirty="0"/>
              <a:t>Esterno sinistro</a:t>
            </a:r>
            <a:endParaRPr lang="en-US" dirty="0"/>
          </a:p>
          <a:p>
            <a:pPr lvl="1"/>
            <a:r>
              <a:rPr lang="it-IT" dirty="0"/>
              <a:t>Esterno destro </a:t>
            </a:r>
            <a:endParaRPr lang="en-US" dirty="0"/>
          </a:p>
          <a:p>
            <a:pPr lvl="0"/>
            <a:r>
              <a:rPr lang="it-IT" b="1" dirty="0"/>
              <a:t> Difensore:</a:t>
            </a:r>
            <a:endParaRPr lang="en-US" dirty="0"/>
          </a:p>
          <a:p>
            <a:pPr lvl="1"/>
            <a:r>
              <a:rPr lang="it-IT" dirty="0"/>
              <a:t>Centrale sinistro</a:t>
            </a:r>
            <a:endParaRPr lang="en-US" dirty="0"/>
          </a:p>
          <a:p>
            <a:pPr lvl="1"/>
            <a:r>
              <a:rPr lang="it-IT" dirty="0"/>
              <a:t>Centrale destro</a:t>
            </a:r>
            <a:endParaRPr lang="en-US" dirty="0"/>
          </a:p>
          <a:p>
            <a:pPr lvl="1"/>
            <a:r>
              <a:rPr lang="it-IT" dirty="0"/>
              <a:t>Terzino destro</a:t>
            </a:r>
            <a:endParaRPr lang="en-US" dirty="0"/>
          </a:p>
          <a:p>
            <a:pPr lvl="1"/>
            <a:r>
              <a:rPr lang="it-IT" dirty="0"/>
              <a:t>Terzino Sinistro</a:t>
            </a:r>
            <a:endParaRPr lang="en-US" dirty="0"/>
          </a:p>
          <a:p>
            <a:pPr lvl="0"/>
            <a:r>
              <a:rPr lang="it-IT" b="1" dirty="0"/>
              <a:t>Portiere </a:t>
            </a:r>
            <a:endParaRPr lang="en-US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395242" y="2009775"/>
            <a:ext cx="9796758" cy="537825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4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8945" y="1221896"/>
            <a:ext cx="120544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chemeClr val="bg1"/>
                </a:solidFill>
              </a:rPr>
              <a:t>Quando </a:t>
            </a:r>
            <a:r>
              <a:rPr lang="hr-HR" sz="2400" dirty="0">
                <a:solidFill>
                  <a:schemeClr val="bg1"/>
                </a:solidFill>
              </a:rPr>
              <a:t>un calciatore commette un'infrazione, il gioco viene interrotto e riprende con un </a:t>
            </a:r>
            <a:r>
              <a:rPr lang="hr-HR" sz="2400" b="1" u="sng" dirty="0">
                <a:solidFill>
                  <a:schemeClr val="bg1"/>
                </a:solidFill>
              </a:rPr>
              <a:t>calcio di punizione</a:t>
            </a:r>
            <a:r>
              <a:rPr lang="hr-HR" sz="2400" u="sng" dirty="0">
                <a:solidFill>
                  <a:schemeClr val="bg1"/>
                </a:solidFill>
              </a:rPr>
              <a:t> </a:t>
            </a:r>
            <a:r>
              <a:rPr lang="hr-HR" sz="2400" dirty="0">
                <a:solidFill>
                  <a:schemeClr val="bg1"/>
                </a:solidFill>
              </a:rPr>
              <a:t>o </a:t>
            </a:r>
            <a:r>
              <a:rPr lang="hr-HR" sz="2400" b="1" u="sng" dirty="0">
                <a:solidFill>
                  <a:schemeClr val="bg1"/>
                </a:solidFill>
              </a:rPr>
              <a:t>di rigore</a:t>
            </a:r>
            <a:r>
              <a:rPr lang="hr-HR" sz="2400" dirty="0">
                <a:solidFill>
                  <a:schemeClr val="bg1"/>
                </a:solidFill>
              </a:rPr>
              <a:t>, dipedentemente dalla zona nel quale il fallo è stato compiuto.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hr-HR" sz="2400" dirty="0">
                <a:solidFill>
                  <a:schemeClr val="bg1"/>
                </a:solidFill>
              </a:rPr>
              <a:t> 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hr-HR" sz="2400" dirty="0">
                <a:solidFill>
                  <a:schemeClr val="bg1"/>
                </a:solidFill>
              </a:rPr>
              <a:t> 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L'arbitro ha il potere di punire un calciatore ed anche un allenatore, o un qualsiasi dirigente presente in panchina, per cattiva condotta, gioco violento o proteste.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hr-HR" sz="2400" dirty="0" smtClean="0">
                <a:solidFill>
                  <a:schemeClr val="bg1"/>
                </a:solidFill>
              </a:rPr>
              <a:t>     Un </a:t>
            </a:r>
            <a:r>
              <a:rPr lang="hr-HR" sz="2400" dirty="0">
                <a:solidFill>
                  <a:schemeClr val="bg1"/>
                </a:solidFill>
              </a:rPr>
              <a:t>arbitro può estrare il </a:t>
            </a:r>
            <a:r>
              <a:rPr lang="hr-HR" sz="2400" b="1" u="sng" dirty="0">
                <a:solidFill>
                  <a:schemeClr val="bg1"/>
                </a:solidFill>
              </a:rPr>
              <a:t>cartellino giallo</a:t>
            </a:r>
            <a:r>
              <a:rPr lang="hr-HR" sz="2400" u="sng" dirty="0">
                <a:solidFill>
                  <a:schemeClr val="bg1"/>
                </a:solidFill>
              </a:rPr>
              <a:t> </a:t>
            </a:r>
            <a:r>
              <a:rPr lang="hr-HR" sz="2400" dirty="0">
                <a:solidFill>
                  <a:schemeClr val="bg1"/>
                </a:solidFill>
              </a:rPr>
              <a:t>come ammonizione e il </a:t>
            </a:r>
            <a:r>
              <a:rPr lang="hr-HR" sz="2400" b="1" u="sng" dirty="0">
                <a:solidFill>
                  <a:schemeClr val="bg1"/>
                </a:solidFill>
              </a:rPr>
              <a:t>cartellino rosso</a:t>
            </a:r>
            <a:r>
              <a:rPr lang="hr-HR" sz="2400" u="sng" dirty="0">
                <a:solidFill>
                  <a:schemeClr val="bg1"/>
                </a:solidFill>
              </a:rPr>
              <a:t> </a:t>
            </a:r>
            <a:r>
              <a:rPr lang="hr-HR" sz="2400" dirty="0">
                <a:solidFill>
                  <a:schemeClr val="bg1"/>
                </a:solidFill>
              </a:rPr>
              <a:t>che </a:t>
            </a:r>
            <a:r>
              <a:rPr lang="hr-HR" sz="2400" dirty="0" smtClean="0">
                <a:solidFill>
                  <a:schemeClr val="bg1"/>
                </a:solidFill>
              </a:rPr>
              <a:t>       </a:t>
            </a:r>
          </a:p>
          <a:p>
            <a:r>
              <a:rPr lang="hr-HR" sz="2400" dirty="0" smtClean="0">
                <a:solidFill>
                  <a:schemeClr val="bg1"/>
                </a:solidFill>
              </a:rPr>
              <a:t>     </a:t>
            </a:r>
            <a:r>
              <a:rPr lang="hr-HR" sz="2400" dirty="0">
                <a:solidFill>
                  <a:schemeClr val="bg1"/>
                </a:solidFill>
              </a:rPr>
              <a:t>comporta l'espulsione del  giocatore.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hr-HR" sz="2400" dirty="0">
                <a:solidFill>
                  <a:schemeClr val="bg1"/>
                </a:solidFill>
              </a:rPr>
              <a:t> 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Le partite di calcio sono giocate a livello amatoriale e professionistico. </a:t>
            </a:r>
            <a:endParaRPr lang="hr-HR" sz="2400" dirty="0" smtClean="0">
              <a:solidFill>
                <a:schemeClr val="bg1"/>
              </a:solidFill>
            </a:endParaRPr>
          </a:p>
          <a:p>
            <a:r>
              <a:rPr lang="hr-HR" sz="2000" dirty="0">
                <a:solidFill>
                  <a:schemeClr val="bg1"/>
                </a:solidFill>
              </a:rPr>
              <a:t> </a:t>
            </a:r>
            <a:endParaRPr lang="en-US" sz="2000" dirty="0">
              <a:solidFill>
                <a:schemeClr val="bg1"/>
              </a:solidFill>
            </a:endParaRPr>
          </a:p>
          <a:p>
            <a:endParaRPr lang="hr-HR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5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737" y="178024"/>
            <a:ext cx="56725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È diventato lo </a:t>
            </a:r>
            <a:r>
              <a:rPr lang="hr-HR" sz="2000" b="1" dirty="0" smtClean="0"/>
              <a:t>sport più popolare al mondo</a:t>
            </a:r>
            <a:r>
              <a:rPr lang="hr-HR" sz="2000" dirty="0" smtClean="0"/>
              <a:t> (sia per il numero di persone che lo praticano, sia per il numero di spettatori e appassionati) poiché è basato su norme semplici, si gioca con un pallone senza altre attrezzature specifiche e può essere adattato ai luoghi e alle situazioni più diversi. </a:t>
            </a:r>
            <a:endParaRPr lang="en-US" sz="2000" dirty="0" smtClean="0"/>
          </a:p>
          <a:p>
            <a:r>
              <a:rPr lang="hr-HR" sz="2000" dirty="0" smtClean="0"/>
              <a:t> </a:t>
            </a:r>
            <a:endParaRPr lang="en-US" sz="2000" dirty="0" smtClean="0"/>
          </a:p>
          <a:p>
            <a:r>
              <a:rPr lang="hr-HR" sz="2000" dirty="0" smtClean="0"/>
              <a:t> </a:t>
            </a:r>
            <a:endParaRPr lang="en-US" sz="2000" dirty="0" smtClean="0"/>
          </a:p>
          <a:p>
            <a:r>
              <a:rPr lang="hr-HR" sz="2000" dirty="0" smtClean="0"/>
              <a:t> 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34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327094"/>
            <a:ext cx="12192000" cy="553090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367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31179" y="712099"/>
            <a:ext cx="10948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La sua origine è antica, ma la versione moderna e codificata del calcio è nata in </a:t>
            </a:r>
            <a:r>
              <a:rPr lang="hr-HR" b="1" dirty="0"/>
              <a:t>Inghilterra nel XIX secolo</a:t>
            </a:r>
            <a:r>
              <a:rPr lang="hr-HR" dirty="0"/>
              <a:t>. Da allora il calcio si è diffuso prima in Europa e Sud America, quindi nel resto del mondo.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7720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160</TotalTime>
  <Words>207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 Calcio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Calcio</dc:title>
  <dc:creator>Zoran</dc:creator>
  <cp:lastModifiedBy>Zoran</cp:lastModifiedBy>
  <cp:revision>17</cp:revision>
  <dcterms:created xsi:type="dcterms:W3CDTF">2024-02-11T15:28:30Z</dcterms:created>
  <dcterms:modified xsi:type="dcterms:W3CDTF">2024-02-13T19:34:18Z</dcterms:modified>
</cp:coreProperties>
</file>