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8" r:id="rId3"/>
    <p:sldId id="287" r:id="rId4"/>
    <p:sldId id="259" r:id="rId5"/>
    <p:sldId id="291" r:id="rId6"/>
    <p:sldId id="260" r:id="rId7"/>
    <p:sldId id="292" r:id="rId8"/>
    <p:sldId id="293" r:id="rId9"/>
    <p:sldId id="294" r:id="rId10"/>
    <p:sldId id="296" r:id="rId11"/>
    <p:sldId id="295" r:id="rId12"/>
    <p:sldId id="299" r:id="rId13"/>
    <p:sldId id="290" r:id="rId14"/>
    <p:sldId id="298" r:id="rId15"/>
    <p:sldId id="289" r:id="rId16"/>
    <p:sldId id="301" r:id="rId17"/>
    <p:sldId id="300" r:id="rId18"/>
    <p:sldId id="302" r:id="rId19"/>
    <p:sldId id="334" r:id="rId20"/>
    <p:sldId id="262" r:id="rId21"/>
    <p:sldId id="263" r:id="rId22"/>
    <p:sldId id="264" r:id="rId23"/>
    <p:sldId id="265" r:id="rId24"/>
    <p:sldId id="304" r:id="rId25"/>
    <p:sldId id="268" r:id="rId26"/>
    <p:sldId id="266" r:id="rId27"/>
    <p:sldId id="267" r:id="rId28"/>
    <p:sldId id="269" r:id="rId29"/>
    <p:sldId id="333" r:id="rId30"/>
    <p:sldId id="271" r:id="rId31"/>
    <p:sldId id="272" r:id="rId32"/>
    <p:sldId id="313" r:id="rId33"/>
    <p:sldId id="314" r:id="rId34"/>
    <p:sldId id="316" r:id="rId35"/>
    <p:sldId id="317" r:id="rId36"/>
    <p:sldId id="318" r:id="rId37"/>
    <p:sldId id="319" r:id="rId38"/>
    <p:sldId id="320" r:id="rId39"/>
    <p:sldId id="273" r:id="rId40"/>
    <p:sldId id="274" r:id="rId41"/>
    <p:sldId id="275" r:id="rId42"/>
    <p:sldId id="276" r:id="rId43"/>
    <p:sldId id="305" r:id="rId44"/>
    <p:sldId id="306" r:id="rId45"/>
    <p:sldId id="307" r:id="rId46"/>
    <p:sldId id="308" r:id="rId47"/>
    <p:sldId id="279" r:id="rId48"/>
    <p:sldId id="312" r:id="rId49"/>
    <p:sldId id="309" r:id="rId50"/>
    <p:sldId id="310" r:id="rId51"/>
    <p:sldId id="330" r:id="rId52"/>
    <p:sldId id="331" r:id="rId53"/>
    <p:sldId id="332" r:id="rId54"/>
    <p:sldId id="335" r:id="rId5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6667" autoAdjust="0"/>
  </p:normalViewPr>
  <p:slideViewPr>
    <p:cSldViewPr>
      <p:cViewPr varScale="1">
        <p:scale>
          <a:sx n="112" d="100"/>
          <a:sy n="112" d="100"/>
        </p:scale>
        <p:origin x="-157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5.6.2012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5.6.2012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5.6.2012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5.6.2012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5.6.2012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5.6.2012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5.6.2012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5.6.2012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5.6.2012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5.6.2012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5.6.2012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5.6.2012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os-mzaro-pu.skole.hr/podlistak-vasi-radovi?news_archive_view=1&amp;mshow=847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534400" cy="1142985"/>
          </a:xfrm>
        </p:spPr>
        <p:txBody>
          <a:bodyPr>
            <a:noAutofit/>
          </a:bodyPr>
          <a:lstStyle/>
          <a:p>
            <a:r>
              <a:rPr lang="hr-H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OŠ Monte Zaro</a:t>
            </a:r>
            <a:br>
              <a:rPr lang="hr-H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r-H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godina postojanja</a:t>
            </a:r>
            <a:endParaRPr lang="hr-HR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normal_fasad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2143116"/>
            <a:ext cx="6457934" cy="39433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429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   U školskoj godini 1968./69. smanjen je broj učenika po razredu i realiziran je plan o tri paralelna odjeljenja.</a:t>
            </a:r>
          </a:p>
          <a:p>
            <a:pPr>
              <a:buNone/>
            </a:pPr>
            <a:r>
              <a:rPr lang="hr-HR" dirty="0" smtClean="0"/>
              <a:t>   Već u idućoj školskoj godini pojavljuje se problem pretjeranog smanjenja broja učenika (od 871 smanjen je broj na 725 učenika) zbog otvaranja škole na Vidikovcu.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13074" t="65485" r="8485" b="781"/>
          <a:stretch>
            <a:fillRect/>
          </a:stretch>
        </p:blipFill>
        <p:spPr bwMode="auto">
          <a:xfrm>
            <a:off x="3000364" y="4071942"/>
            <a:ext cx="3500462" cy="24794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7864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    Školske godine 1970./71. škola je dobila nagradu Grada Pule za postignute rezultate u radu i dobre međuljudske odnose. </a:t>
            </a:r>
          </a:p>
          <a:p>
            <a:pPr>
              <a:buNone/>
            </a:pPr>
            <a:endParaRPr lang="hr-HR" dirty="0" smtClean="0"/>
          </a:p>
        </p:txBody>
      </p:sp>
      <p:pic>
        <p:nvPicPr>
          <p:cNvPr id="50178" name="Picture 2" descr="http://t2.gstatic.com/images?q=tbn:ANd9GcTWVpH0IVV9SfZi9DZBrf_ByxvQfT4Xb92jLDpE-92aRFdl9Jsic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420888"/>
            <a:ext cx="6768752" cy="40511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7864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    U sljedećim godinama bilježi se daljnje smanjenje broja učenika zbog općeg nereda u mreži škola. Zato je na području Pule osnovano Kulturno prosvjetno vijeće s ciljem njene reorganizacije.   </a:t>
            </a:r>
          </a:p>
          <a:p>
            <a:pPr>
              <a:buNone/>
            </a:pPr>
            <a:endParaRPr lang="hr-HR" dirty="0" smtClean="0"/>
          </a:p>
        </p:txBody>
      </p:sp>
      <p:pic>
        <p:nvPicPr>
          <p:cNvPr id="41986" name="Picture 2" descr="G:\50 godina škole\2011 godina\prijem prvašića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3000372"/>
            <a:ext cx="4762510" cy="35718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7864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   Uvođenjem centralnog grijanja 1971. g. poboljšani su uvjeti u kojima se izvodi nastava.</a:t>
            </a:r>
          </a:p>
          <a:p>
            <a:pPr>
              <a:buNone/>
            </a:pPr>
            <a:endParaRPr lang="hr-HR" dirty="0" smtClean="0"/>
          </a:p>
        </p:txBody>
      </p:sp>
      <p:pic>
        <p:nvPicPr>
          <p:cNvPr id="4" name="Slika 3" descr="P1090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68822" y="2199730"/>
            <a:ext cx="5143504" cy="3857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37147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hr-HR" dirty="0" smtClean="0"/>
              <a:t>    Škola je proglašena eksperimentalnom budući da je Nastavničko vijeće odlučilo sudjelovati u istraživačkom projektu petodnevnog radnog tjedna.</a:t>
            </a:r>
          </a:p>
          <a:p>
            <a:pPr>
              <a:buNone/>
            </a:pPr>
            <a:r>
              <a:rPr lang="hr-HR" dirty="0" smtClean="0"/>
              <a:t>    Još uvijek su postojala dva razreda cjelodnevnog boravka s 39 učenika koji su  boravili u prostorijama bivšeg Pionirskog doma.</a:t>
            </a:r>
          </a:p>
          <a:p>
            <a:pPr>
              <a:buNone/>
            </a:pPr>
            <a:endParaRPr lang="hr-HR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500438"/>
            <a:ext cx="4143404" cy="310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7864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   Školske godine 1974./75. adaptirane su prostorije stana djelatnika škole  u  cjelodnevni boravak.</a:t>
            </a:r>
          </a:p>
          <a:p>
            <a:pPr>
              <a:buNone/>
            </a:pPr>
            <a:r>
              <a:rPr lang="hr-HR" dirty="0" smtClean="0"/>
              <a:t>   Odlukom Vijeća udruženog rada 10.6.1976. školi je promijenjeno ime u “ II. pulski partizanski odred”.</a:t>
            </a:r>
          </a:p>
          <a:p>
            <a:pPr>
              <a:buNone/>
            </a:pPr>
            <a:r>
              <a:rPr lang="hr-HR" dirty="0" smtClean="0"/>
              <a:t>    Primjetan je i dalje pad broja učenika u slijedećim školskim godinama. </a:t>
            </a:r>
          </a:p>
          <a:p>
            <a:pPr>
              <a:buNone/>
            </a:pPr>
            <a:r>
              <a:rPr lang="hr-HR" dirty="0" smtClean="0"/>
              <a:t>    Nakon petnaest godina postojanja škole u školskoj godini 1977./78. od ukupno 652 učenika pozitivno je ocjenjeno 650.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5721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   U sljedećim godinama bilježi se problem nedostatka adekvatnog prostora za izvođenje nastave tjelesne i zdravstvene kulture za što je već bila izrađena projektna dokumentacija.  </a:t>
            </a:r>
          </a:p>
          <a:p>
            <a:pPr>
              <a:buNone/>
            </a:pPr>
            <a:r>
              <a:rPr lang="hr-HR" dirty="0" smtClean="0"/>
              <a:t>   U međuvremenu su se koristili prostori bivšeg Pionirskog doma i susjedne vojarne “Karlo Rojc”.</a:t>
            </a:r>
          </a:p>
          <a:p>
            <a:pPr>
              <a:buNone/>
            </a:pPr>
            <a:endParaRPr lang="hr-HR" dirty="0" smtClean="0"/>
          </a:p>
        </p:txBody>
      </p:sp>
      <p:pic>
        <p:nvPicPr>
          <p:cNvPr id="4" name="Picture 3" descr="karlo roj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750156"/>
            <a:ext cx="5989960" cy="2947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35771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    Analizom eksperimentalnog programa petodnevnog radnog tjedna u školskoj godini 1984./85. utvrđena je potpuna mogućnost provedbe nastavnog plana i programa.</a:t>
            </a:r>
          </a:p>
          <a:p>
            <a:pPr>
              <a:buNone/>
            </a:pPr>
            <a:r>
              <a:rPr lang="hr-HR" dirty="0" smtClean="0"/>
              <a:t>   Nastava se u školskoj godini 1985./86. odvijala u tri smjene. Ističe se nemogućnost potpunog prelaska na kabinetsku nastavu zbog nedostatka prostora. </a:t>
            </a:r>
          </a:p>
          <a:p>
            <a:pPr>
              <a:buNone/>
            </a:pPr>
            <a:endParaRPr lang="hr-H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5007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   U školskoj godini 1986./87. organizirana je produžena nastava na koju je upućeno 46 učenika. </a:t>
            </a:r>
          </a:p>
          <a:p>
            <a:pPr>
              <a:buNone/>
            </a:pPr>
            <a:r>
              <a:rPr lang="hr-HR" dirty="0" smtClean="0"/>
              <a:t>   Tijekom Domovinskog rata škola je prihvatila brojne prognane učenike i zaposlila dvije prognane učiteljice.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</p:txBody>
      </p:sp>
      <p:pic>
        <p:nvPicPr>
          <p:cNvPr id="35842" name="Picture 2" descr="http://www.portal-usluga.hr/shop/slike/a1/velike/981459-Fokus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3571876"/>
            <a:ext cx="28575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188132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2400" dirty="0" smtClean="0"/>
              <a:t>Do </a:t>
            </a:r>
            <a:r>
              <a:rPr lang="hr-HR" sz="2400" dirty="0" smtClean="0"/>
              <a:t>školske godine 1991./92. mjesto </a:t>
            </a:r>
            <a:r>
              <a:rPr lang="hr-HR" sz="2400" dirty="0" smtClean="0"/>
              <a:t>ravnatelja</a:t>
            </a:r>
          </a:p>
          <a:p>
            <a:pPr>
              <a:buNone/>
            </a:pPr>
            <a:r>
              <a:rPr lang="hr-HR" sz="2400" dirty="0" smtClean="0"/>
              <a:t>obnašali </a:t>
            </a:r>
            <a:r>
              <a:rPr lang="hr-HR" sz="2400" dirty="0" smtClean="0"/>
              <a:t>su </a:t>
            </a:r>
            <a:r>
              <a:rPr lang="sv-SE" sz="2400" dirty="0" smtClean="0"/>
              <a:t>Margerita Fioretti-Buršić</a:t>
            </a:r>
            <a:r>
              <a:rPr lang="hr-HR" sz="2400" dirty="0" smtClean="0"/>
              <a:t> (na </a:t>
            </a:r>
            <a:r>
              <a:rPr lang="hr-HR" sz="2400" dirty="0" smtClean="0"/>
              <a:t>slici lijevo</a:t>
            </a:r>
            <a:r>
              <a:rPr lang="hr-HR" sz="2400" dirty="0" smtClean="0"/>
              <a:t>)</a:t>
            </a:r>
            <a:r>
              <a:rPr lang="sv-SE" sz="2400" dirty="0" smtClean="0"/>
              <a:t>, </a:t>
            </a:r>
            <a:r>
              <a:rPr lang="sv-SE" sz="2400" dirty="0" smtClean="0"/>
              <a:t>Ivan</a:t>
            </a:r>
            <a:endParaRPr lang="hr-HR" sz="2400" dirty="0" smtClean="0"/>
          </a:p>
          <a:p>
            <a:pPr>
              <a:buNone/>
            </a:pPr>
            <a:r>
              <a:rPr lang="sv-SE" sz="2400" dirty="0" smtClean="0"/>
              <a:t>Boljun</a:t>
            </a:r>
            <a:r>
              <a:rPr lang="hr-HR" sz="2400" dirty="0" smtClean="0"/>
              <a:t> </a:t>
            </a:r>
            <a:r>
              <a:rPr lang="hr-HR" sz="2400" dirty="0" smtClean="0"/>
              <a:t>( u sredini)</a:t>
            </a:r>
            <a:r>
              <a:rPr lang="sv-SE" sz="2400" dirty="0" smtClean="0"/>
              <a:t>, </a:t>
            </a:r>
            <a:r>
              <a:rPr lang="sv-SE" sz="2400" dirty="0" smtClean="0"/>
              <a:t>Tomislav </a:t>
            </a:r>
            <a:r>
              <a:rPr lang="sv-SE" sz="2400" dirty="0" smtClean="0"/>
              <a:t>Mikulandra</a:t>
            </a:r>
            <a:r>
              <a:rPr lang="hr-HR" sz="2400" dirty="0" smtClean="0"/>
              <a:t> (na slici lijevo), </a:t>
            </a:r>
            <a:r>
              <a:rPr lang="hr-HR" sz="2400" dirty="0" smtClean="0"/>
              <a:t>a od </a:t>
            </a:r>
            <a:endParaRPr lang="hr-HR" sz="2400" dirty="0" smtClean="0"/>
          </a:p>
          <a:p>
            <a:pPr>
              <a:buNone/>
            </a:pPr>
            <a:r>
              <a:rPr lang="hr-HR" sz="2400" dirty="0" smtClean="0"/>
              <a:t>tada </a:t>
            </a:r>
            <a:r>
              <a:rPr lang="hr-HR" sz="2400" dirty="0" smtClean="0"/>
              <a:t>Bisera Aras. 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 l="29416" t="45641" r="21558" b="6734"/>
          <a:stretch>
            <a:fillRect/>
          </a:stretch>
        </p:blipFill>
        <p:spPr bwMode="auto">
          <a:xfrm>
            <a:off x="312510" y="2928934"/>
            <a:ext cx="2232438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 l="22879" t="1984" r="28095" b="52375"/>
          <a:stretch>
            <a:fillRect/>
          </a:stretch>
        </p:blipFill>
        <p:spPr bwMode="auto">
          <a:xfrm>
            <a:off x="2928926" y="2928934"/>
            <a:ext cx="2282910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8322" y="3357562"/>
            <a:ext cx="3268393" cy="2451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8597" y="285729"/>
            <a:ext cx="8715404" cy="100013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>
                <a:solidFill>
                  <a:schemeClr val="tx1"/>
                </a:solidFill>
              </a:rPr>
              <a:t>Osnovna škola “Monte </a:t>
            </a:r>
            <a:r>
              <a:rPr lang="hr-HR" sz="2800" dirty="0" err="1" smtClean="0">
                <a:solidFill>
                  <a:schemeClr val="tx1"/>
                </a:solidFill>
              </a:rPr>
              <a:t>Zaro</a:t>
            </a:r>
            <a:r>
              <a:rPr lang="hr-HR" sz="2800" dirty="0" smtClean="0">
                <a:solidFill>
                  <a:schemeClr val="tx1"/>
                </a:solidFill>
              </a:rPr>
              <a:t>”  kao “Osma osnovna škola” osnovana je odlukom NOO Pula 1.9.1961. godine.</a:t>
            </a:r>
          </a:p>
        </p:txBody>
      </p:sp>
      <p:pic>
        <p:nvPicPr>
          <p:cNvPr id="4" name="Rezervirano mjesto sadržaja 3" descr="rješenje o osnivanju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7" y="1643051"/>
            <a:ext cx="3429024" cy="47148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Slika 4" descr="rješenje2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643050"/>
            <a:ext cx="3429024" cy="47149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Tv u boji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4959" r="-497"/>
          <a:stretch>
            <a:fillRect/>
          </a:stretch>
        </p:blipFill>
        <p:spPr>
          <a:xfrm>
            <a:off x="6572265" y="462959"/>
            <a:ext cx="2071703" cy="61717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zervirano mjesto sadržaja 2"/>
          <p:cNvSpPr txBox="1">
            <a:spLocks/>
          </p:cNvSpPr>
          <p:nvPr/>
        </p:nvSpPr>
        <p:spPr>
          <a:xfrm>
            <a:off x="457200" y="500043"/>
            <a:ext cx="6115064" cy="57150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r-HR" sz="3200" dirty="0" smtClean="0"/>
              <a:t>    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Prvi televizor u boji i video kamera </a:t>
            </a:r>
            <a:r>
              <a:rPr lang="hr-HR" sz="3200" dirty="0" smtClean="0"/>
              <a:t>nabavljeni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 u školskoj</a:t>
            </a:r>
            <a:r>
              <a:rPr kumimoji="0" lang="hr-H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godini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1992./93. godine</a:t>
            </a:r>
            <a:r>
              <a:rPr kumimoji="0" lang="hr-H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sredstvima donatora.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hr-HR" sz="3200" dirty="0" smtClean="0"/>
              <a:t>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r-H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U travnju 1992. </a:t>
            </a:r>
            <a:r>
              <a:rPr lang="hr-HR" sz="3200" dirty="0" smtClean="0"/>
              <a:t>g</a:t>
            </a:r>
            <a:r>
              <a:rPr kumimoji="0" lang="hr-HR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odine</a:t>
            </a:r>
            <a:r>
              <a:rPr kumimoji="0" lang="hr-H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školi je promijenjeno ime u OŠ “Monte </a:t>
            </a:r>
            <a:r>
              <a:rPr kumimoji="0" lang="hr-HR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Zaro</a:t>
            </a:r>
            <a:r>
              <a:rPr kumimoji="0" lang="hr-H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 Pula.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 descr="školskilist 001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l="1930" t="12407" b="2056"/>
          <a:stretch>
            <a:fillRect/>
          </a:stretch>
        </p:blipFill>
        <p:spPr>
          <a:xfrm>
            <a:off x="2915816" y="1484784"/>
            <a:ext cx="3630612" cy="52149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Rezervirano mjesto sadržaja 2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850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hr-HR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ctr">
              <a:spcBef>
                <a:spcPct val="20000"/>
              </a:spcBef>
            </a:pPr>
            <a:r>
              <a:rPr lang="hr-HR" sz="3200" dirty="0" smtClean="0"/>
              <a:t>Prvi broj učeničkog školskog lista “</a:t>
            </a:r>
            <a:r>
              <a:rPr lang="hr-HR" sz="3200" dirty="0" err="1" smtClean="0"/>
              <a:t>Zaro</a:t>
            </a:r>
            <a:r>
              <a:rPr lang="hr-HR" sz="3200" dirty="0" smtClean="0"/>
              <a:t>” izlazi   </a:t>
            </a: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1994. godine.</a:t>
            </a:r>
            <a:endParaRPr kumimoji="0" lang="hr-HR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32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hr-H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hr-H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hr-HR" sz="2800" dirty="0" smtClean="0"/>
              <a:t>Osnovna škola Monte Zaro je tijekom godina ugostila mnogobrojna natjecanja i kvizove. Nekim kvizovima kao što je “LIJEPA NAŠA” bila je domaćin više puta.</a:t>
            </a:r>
            <a:endParaRPr lang="hr-HR" sz="2800" dirty="0"/>
          </a:p>
        </p:txBody>
      </p:sp>
      <p:pic>
        <p:nvPicPr>
          <p:cNvPr id="4" name="Rezervirano mjesto sadržaja 3" descr="kviz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578" b="67698"/>
          <a:stretch>
            <a:fillRect/>
          </a:stretch>
        </p:blipFill>
        <p:spPr>
          <a:xfrm>
            <a:off x="4139952" y="2564904"/>
            <a:ext cx="4587957" cy="3071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Rezervirano mjesto sadržaja 3" descr="kviz 001.jpg"/>
          <p:cNvPicPr>
            <a:picLocks noChangeAspect="1"/>
          </p:cNvPicPr>
          <p:nvPr/>
        </p:nvPicPr>
        <p:blipFill>
          <a:blip r:embed="rId2" cstate="print"/>
          <a:srcRect l="11588" t="47663" r="15449" b="2114"/>
          <a:stretch>
            <a:fillRect/>
          </a:stretch>
        </p:blipFill>
        <p:spPr>
          <a:xfrm>
            <a:off x="395536" y="1700808"/>
            <a:ext cx="3286147" cy="4929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8596" y="214291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/>
              <a:t>    Osnovna škola Monte Zaro kroz svoju povijest kao i danas sprovodi i sudjeluje u brojnim projektima. U ožujku 2002. godine OŠ Monte Zaro je bila domaćin drugog dijela projekta “Kvalitetna - škola bez prisile” po programu </a:t>
            </a:r>
            <a:r>
              <a:rPr lang="hr-HR" sz="2800" i="1" dirty="0" smtClean="0"/>
              <a:t>Williama Glassera.</a:t>
            </a:r>
            <a:endParaRPr lang="hr-HR" sz="2800" dirty="0" smtClean="0"/>
          </a:p>
          <a:p>
            <a:pPr>
              <a:buNone/>
            </a:pPr>
            <a:endParaRPr lang="hr-HR" sz="2800" dirty="0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2" cstate="print"/>
          <a:srcRect l="21370" t="12835" r="35891" b="62297"/>
          <a:stretch>
            <a:fillRect/>
          </a:stretch>
        </p:blipFill>
        <p:spPr bwMode="auto">
          <a:xfrm>
            <a:off x="4788024" y="2780928"/>
            <a:ext cx="4016059" cy="3848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 l="5342" t="51758" r="21644" b="17968"/>
          <a:stretch>
            <a:fillRect/>
          </a:stretch>
        </p:blipFill>
        <p:spPr bwMode="auto">
          <a:xfrm>
            <a:off x="179512" y="3645024"/>
            <a:ext cx="4286281" cy="29272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8596" y="214291"/>
            <a:ext cx="8229600" cy="17145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   0d 16.5.2002. do 18.5.2002. škola je bila domaćin Državnog natjecanja iz povijesti za učenike osnovnih i srednjih škola. 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 cstate="print"/>
          <a:srcRect t="11509" b="16879"/>
          <a:stretch>
            <a:fillRect/>
          </a:stretch>
        </p:blipFill>
        <p:spPr bwMode="auto">
          <a:xfrm>
            <a:off x="2699792" y="2420888"/>
            <a:ext cx="3391735" cy="4000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hr-HR" sz="2800" dirty="0" smtClean="0"/>
              <a:t>2005. / 2006. školske godine  - OŠ „Monte Zaro</a:t>
            </a:r>
            <a:r>
              <a:rPr lang="hr-HR" sz="2800" dirty="0"/>
              <a:t>“ odabrana je kao jedna od 49 škola u </a:t>
            </a:r>
            <a:r>
              <a:rPr lang="hr-HR" sz="2800" dirty="0" smtClean="0"/>
              <a:t>Republici </a:t>
            </a:r>
            <a:r>
              <a:rPr lang="hr-HR" sz="2800" dirty="0"/>
              <a:t>Hrvatskoj u kojoj će se eksperimentalno provoditi HNOS. </a:t>
            </a:r>
          </a:p>
        </p:txBody>
      </p:sp>
      <p:pic>
        <p:nvPicPr>
          <p:cNvPr id="4" name="Rezervirano mjesto sadržaja 3" descr="Monte zaro - HN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1670" y="1643051"/>
            <a:ext cx="4643471" cy="48275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035" y="357166"/>
            <a:ext cx="8229600" cy="407196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BA" dirty="0" smtClean="0"/>
              <a:t>    </a:t>
            </a:r>
            <a:r>
              <a:rPr lang="hr-BA" sz="2800" dirty="0" smtClean="0"/>
              <a:t>Osnovna škola Monte Zaro nosi srebrni status u međunarodnoj mreži Ekoškola. Tim je povodom u dvorištu škole pet puta podizana zelena zastava.</a:t>
            </a:r>
            <a:endParaRPr lang="hr-BA" dirty="0" smtClean="0"/>
          </a:p>
        </p:txBody>
      </p:sp>
      <p:pic>
        <p:nvPicPr>
          <p:cNvPr id="4" name="Picture 2" descr="http://os-mzaro-pu.skole.hr/upload/os-mzaro-pu/album/219/large_img_63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4191553" cy="3089658"/>
          </a:xfrm>
          <a:prstGeom prst="rect">
            <a:avLst/>
          </a:prstGeom>
          <a:noFill/>
        </p:spPr>
      </p:pic>
      <p:pic>
        <p:nvPicPr>
          <p:cNvPr id="6" name="Picture 5" descr="Podizanje zelene zasta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068960"/>
            <a:ext cx="4320480" cy="30960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2304256"/>
          </a:xfrm>
        </p:spPr>
        <p:txBody>
          <a:bodyPr>
            <a:noAutofit/>
          </a:bodyPr>
          <a:lstStyle/>
          <a:p>
            <a:pPr algn="l"/>
            <a:r>
              <a:rPr lang="hr-HR" sz="2400" dirty="0" smtClean="0"/>
              <a:t>      </a:t>
            </a:r>
            <a:br>
              <a:rPr lang="hr-HR" sz="2400" dirty="0" smtClean="0"/>
            </a:br>
            <a:r>
              <a:rPr lang="hr-HR" sz="2800" dirty="0" smtClean="0"/>
              <a:t>Među projektima u kojima škola aktivno sudjeluje dugi niz godina svakako vrijedi istaknuti one vezane uz status međunarodne Ekoškole. Tako je 2005./2006. školske godine održan projektni dan Ekoškole. Tema je bila : Zdrava prehrana. </a:t>
            </a:r>
            <a:br>
              <a:rPr lang="hr-HR" sz="2800" dirty="0" smtClean="0"/>
            </a:br>
            <a:r>
              <a:rPr lang="hr-HR" sz="2400" dirty="0" smtClean="0"/>
              <a:t/>
            </a:r>
            <a:br>
              <a:rPr lang="hr-HR" sz="2400" dirty="0" smtClean="0"/>
            </a:br>
            <a:endParaRPr lang="hr-HR" sz="2400" dirty="0"/>
          </a:p>
        </p:txBody>
      </p:sp>
      <p:pic>
        <p:nvPicPr>
          <p:cNvPr id="4" name="Slika 3" descr="Eko škola - Zdrava prehra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140968"/>
            <a:ext cx="8263680" cy="3352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740732"/>
          </a:xfrm>
        </p:spPr>
        <p:txBody>
          <a:bodyPr>
            <a:noAutofit/>
          </a:bodyPr>
          <a:lstStyle/>
          <a:p>
            <a:r>
              <a:rPr lang="hr-HR" sz="2400" dirty="0" smtClean="0"/>
              <a:t>20.4.2006. – Osnovnoj školi „Monte Zaro“ obnovljen je status međunarodne </a:t>
            </a:r>
            <a:r>
              <a:rPr lang="hr-HR" sz="2400" dirty="0" err="1" smtClean="0"/>
              <a:t>ekoškole</a:t>
            </a:r>
            <a:r>
              <a:rPr lang="hr-HR" sz="2400" dirty="0" smtClean="0"/>
              <a:t> </a:t>
            </a:r>
            <a:r>
              <a:rPr lang="hr-HR" sz="2400" dirty="0" smtClean="0"/>
              <a:t>te je povodom tog priznanja pulski gradonačelnik Boris Miletić primio predstavnike škole u Komunalnoj palači.</a:t>
            </a:r>
            <a:br>
              <a:rPr lang="hr-HR" sz="2400" dirty="0" smtClean="0"/>
            </a:br>
            <a:endParaRPr lang="hr-HR" sz="2400" dirty="0"/>
          </a:p>
        </p:txBody>
      </p:sp>
      <p:pic>
        <p:nvPicPr>
          <p:cNvPr id="4" name="Slika 3" descr="Dan škole - Zelena zasta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1785926"/>
            <a:ext cx="5929355" cy="4757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os-mzaro-pu.skole.hr/upload/os-mzaro-pu/album/53/large_img_104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53" y="2428868"/>
            <a:ext cx="5619743" cy="4214807"/>
          </a:xfrm>
          <a:prstGeom prst="rect">
            <a:avLst/>
          </a:prstGeom>
          <a:noFill/>
        </p:spPr>
      </p:pic>
      <p:sp>
        <p:nvSpPr>
          <p:cNvPr id="7" name="Naslov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953336"/>
          </a:xfrm>
        </p:spPr>
        <p:txBody>
          <a:bodyPr>
            <a:noAutofit/>
          </a:bodyPr>
          <a:lstStyle/>
          <a:p>
            <a:pPr algn="l"/>
            <a:r>
              <a:rPr lang="hr-HR" sz="2400" i="1" dirty="0" smtClean="0"/>
              <a:t>JEDNA JE ZEMLJA VOLIMO JE I ČUVAJMO</a:t>
            </a:r>
            <a:r>
              <a:rPr lang="hr-HR" sz="2400" dirty="0" smtClean="0"/>
              <a:t> – ime je projekta održanog  16. studenog 2010. godine kojim smo razvijali i promicali ekološke spoznaje te poticali razvoj svijesti o važnosti očuvanja okoliša našeg planeta.</a:t>
            </a:r>
            <a:endParaRPr lang="hr-H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4283" y="1"/>
            <a:ext cx="8677276" cy="125899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r-HR" sz="2800" dirty="0" smtClean="0">
                <a:solidFill>
                  <a:schemeClr val="tx1"/>
                </a:solidFill>
              </a:rPr>
              <a:t>Smještena je u zgradi bivšeg III. đačkog doma u Parku Ruđera Boškovića br. 18.</a:t>
            </a:r>
            <a:endParaRPr lang="hr-HR" sz="2800" dirty="0">
              <a:solidFill>
                <a:schemeClr val="tx1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hr-HR" dirty="0" smtClean="0"/>
              <a:t> </a:t>
            </a:r>
          </a:p>
          <a:p>
            <a:pPr>
              <a:buNone/>
            </a:pP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7" name="Picture 6" descr="Park Monte Za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855" y="1879140"/>
            <a:ext cx="7897674" cy="3264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229600" cy="3185592"/>
          </a:xfrm>
        </p:spPr>
        <p:txBody>
          <a:bodyPr>
            <a:noAutofit/>
          </a:bodyPr>
          <a:lstStyle/>
          <a:p>
            <a:pPr algn="l"/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800" dirty="0" smtClean="0"/>
              <a:t>U nastojanju suzbijanja svih oblika nasilja među učenicima Osnovna škola Monte Zaro priključila se međunarodnoj mreži “Škola bez nasilja”.</a:t>
            </a:r>
            <a:br>
              <a:rPr lang="hr-HR" sz="2800" dirty="0" smtClean="0"/>
            </a:br>
            <a:r>
              <a:rPr lang="hr-HR" sz="2800" dirty="0" smtClean="0"/>
              <a:t>Kao potvrdu za uspjeh i ustrajnost škole u provedbi  projekta predstavnicima škole je uručena </a:t>
            </a:r>
            <a:r>
              <a:rPr lang="hr-HR" sz="2800" dirty="0" err="1" smtClean="0"/>
              <a:t>plaketa</a:t>
            </a:r>
            <a:r>
              <a:rPr lang="hr-HR" sz="2800" dirty="0" smtClean="0"/>
              <a:t>  prve potvrde statusa  „Škola bez nasilja“ u Šibeniku 2008. godine. U 2011. godini obnovili smo status „Škola bez nasilja“ </a:t>
            </a:r>
            <a:r>
              <a:rPr lang="hr-HR" sz="2800" dirty="0" smtClean="0"/>
              <a:t>.</a:t>
            </a:r>
            <a:r>
              <a:rPr lang="hr-HR" sz="2800" dirty="0" smtClean="0"/>
              <a:t/>
            </a:r>
            <a:br>
              <a:rPr lang="hr-HR" sz="2800" dirty="0" smtClean="0"/>
            </a:br>
            <a:r>
              <a:rPr lang="hr-HR" sz="2800" dirty="0"/>
              <a:t/>
            </a:r>
            <a:br>
              <a:rPr lang="hr-HR" sz="2800" dirty="0"/>
            </a:br>
            <a:endParaRPr lang="hr-HR" sz="2800" dirty="0"/>
          </a:p>
        </p:txBody>
      </p:sp>
      <p:pic>
        <p:nvPicPr>
          <p:cNvPr id="4" name="Slika 3" descr="unice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3286124"/>
            <a:ext cx="4984099" cy="32116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2154230"/>
          </a:xfrm>
        </p:spPr>
        <p:txBody>
          <a:bodyPr>
            <a:noAutofit/>
          </a:bodyPr>
          <a:lstStyle/>
          <a:p>
            <a:pPr algn="l"/>
            <a:r>
              <a:rPr lang="hr-HR" sz="2400" dirty="0" smtClean="0"/>
              <a:t>Zaposlenici škole redovito pohađaju sve vrste stručnih usavršavanja kako bi što uspješnije prenijeli znanje učenicima. Prateći tu tendenciju u školi je dana 22.10.2009. godine održano stručno </a:t>
            </a:r>
            <a:r>
              <a:rPr lang="hr-HR" sz="2400" dirty="0"/>
              <a:t>usavršavanje učitelja za rad s učenicima s posebnim obrazovnim </a:t>
            </a:r>
            <a:r>
              <a:rPr lang="hr-HR" sz="2400" dirty="0" smtClean="0"/>
              <a:t>potrebama na </a:t>
            </a:r>
            <a:r>
              <a:rPr lang="hr-HR" sz="2400" dirty="0"/>
              <a:t>temu: „Osnove  prevladavanja komunikacijskih barijera za osnovnoškolsku gluhu djecu sukladno pedagoškom standardu“.</a:t>
            </a:r>
          </a:p>
        </p:txBody>
      </p:sp>
      <p:pic>
        <p:nvPicPr>
          <p:cNvPr id="4" name="Slika 3" descr="Stručno usavršavanje učitelja za rad s učenicima s posebnim obrazovnim potreba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2996952"/>
            <a:ext cx="4914243" cy="3685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583264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/>
              <a:t>    Osnovna škola Monte Zaro nastoji rasteretiti učenike od svakodnevnih </a:t>
            </a:r>
            <a:r>
              <a:rPr lang="hr-HR" sz="2800" dirty="0" smtClean="0"/>
              <a:t>školskih </a:t>
            </a:r>
            <a:r>
              <a:rPr lang="hr-HR" sz="2800" dirty="0" smtClean="0"/>
              <a:t>obveza i učiniti nastavu što atraktivnijom kad god je to moguće.  Na ovoj prezentaciji možete vidjeti neke od aktivnosti u kojima su učenici sudjelovali.</a:t>
            </a:r>
            <a:endParaRPr lang="hr-HR" sz="2800" dirty="0"/>
          </a:p>
        </p:txBody>
      </p:sp>
      <p:pic>
        <p:nvPicPr>
          <p:cNvPr id="5" name="Picture 4" descr="Maestr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0562" y="2857496"/>
            <a:ext cx="4473894" cy="3355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27784" y="6488668"/>
            <a:ext cx="4466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Naše učenice </a:t>
            </a:r>
            <a:r>
              <a:rPr lang="hr-HR" dirty="0" smtClean="0"/>
              <a:t>iz WEB tima na Radio </a:t>
            </a:r>
            <a:r>
              <a:rPr lang="hr-HR" dirty="0" smtClean="0"/>
              <a:t>Maestralu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1162" t="12402" r="13493" b="3261"/>
          <a:stretch>
            <a:fillRect/>
          </a:stretch>
        </p:blipFill>
        <p:spPr bwMode="auto">
          <a:xfrm>
            <a:off x="357158" y="3214686"/>
            <a:ext cx="3857652" cy="2428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zlet po istr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357166"/>
            <a:ext cx="4113663" cy="27385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Povijesni muzej Paz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3619432"/>
            <a:ext cx="4142232" cy="2757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72066" y="1214422"/>
            <a:ext cx="26888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Izlet po Istri</a:t>
            </a:r>
            <a:endParaRPr lang="hr-HR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4750" y="3612018"/>
            <a:ext cx="4122936" cy="2745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škar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9924" y="214290"/>
            <a:ext cx="4095778" cy="3071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maškare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3571876"/>
            <a:ext cx="4095778" cy="30718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899592" y="620688"/>
            <a:ext cx="20437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Maškare</a:t>
            </a:r>
            <a:endParaRPr lang="hr-HR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71876"/>
            <a:ext cx="4119494" cy="3089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a tim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3998248" cy="2998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Tea time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3" y="3589734"/>
            <a:ext cx="4071967" cy="3053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715008" y="1142984"/>
            <a:ext cx="2005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 time</a:t>
            </a:r>
          </a:p>
          <a:p>
            <a:endParaRPr lang="hr-HR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625456"/>
            <a:ext cx="4000528" cy="3000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tak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2301" y="214290"/>
            <a:ext cx="4000527" cy="3000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platak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3482579"/>
            <a:ext cx="3929090" cy="29468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extBox 3"/>
          <p:cNvSpPr txBox="1"/>
          <p:nvPr/>
        </p:nvSpPr>
        <p:spPr>
          <a:xfrm>
            <a:off x="5143504" y="1285860"/>
            <a:ext cx="32095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Izlet na Platak</a:t>
            </a:r>
            <a:endParaRPr lang="hr-HR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471" y="3496548"/>
            <a:ext cx="3910339" cy="29328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vjezdarni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357166"/>
            <a:ext cx="3929090" cy="2946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zvjezdarnic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643314"/>
            <a:ext cx="3905277" cy="29289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28596" y="1142984"/>
            <a:ext cx="4101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Posjet </a:t>
            </a:r>
            <a:r>
              <a:rPr lang="hr-H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Zvjezdarnici</a:t>
            </a:r>
          </a:p>
          <a:p>
            <a:pPr algn="ctr"/>
            <a:r>
              <a:rPr lang="hr-H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Pula</a:t>
            </a:r>
            <a:endParaRPr lang="hr-HR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643314"/>
            <a:ext cx="3929089" cy="2946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ja Pilić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8115" y="2000240"/>
            <a:ext cx="5606832" cy="4205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476672"/>
            <a:ext cx="7375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Susret s književnicom Sanjom Pilić</a:t>
            </a:r>
            <a:endParaRPr lang="hr-HR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hr-HR" sz="2800" dirty="0"/>
              <a:t>6.12.2009</a:t>
            </a:r>
            <a:r>
              <a:rPr lang="hr-HR" sz="2800" dirty="0" smtClean="0"/>
              <a:t>. godine </a:t>
            </a:r>
            <a:r>
              <a:rPr lang="hr-HR" sz="2800" dirty="0"/>
              <a:t>– Nova ravnateljica </a:t>
            </a:r>
            <a:r>
              <a:rPr lang="hr-HR" sz="2800" dirty="0" smtClean="0"/>
              <a:t>škole postala je </a:t>
            </a:r>
            <a:r>
              <a:rPr lang="hr-HR" sz="2800" dirty="0"/>
              <a:t>Branka Sironić prof. pedagogije</a:t>
            </a:r>
            <a:r>
              <a:rPr lang="hr-HR" sz="2800" dirty="0" smtClean="0"/>
              <a:t>.</a:t>
            </a:r>
            <a:endParaRPr lang="hr-HR" sz="2800" dirty="0"/>
          </a:p>
        </p:txBody>
      </p:sp>
      <p:pic>
        <p:nvPicPr>
          <p:cNvPr id="4" name="Slika 3" descr="GOSTOVANJE BRITANSKOG VELEPOSLANIKA NJEGOVE EKSELENCIJE DAVIDA BLUNTA.jpg"/>
          <p:cNvPicPr>
            <a:picLocks noChangeAspect="1"/>
          </p:cNvPicPr>
          <p:nvPr/>
        </p:nvPicPr>
        <p:blipFill>
          <a:blip r:embed="rId2" cstate="print"/>
          <a:srcRect l="20455" t="43940" r="64772" b="24242"/>
          <a:stretch>
            <a:fillRect/>
          </a:stretch>
        </p:blipFill>
        <p:spPr>
          <a:xfrm>
            <a:off x="2915816" y="1484784"/>
            <a:ext cx="3071835" cy="49621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Povijesni razvoj škole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07504" y="1052736"/>
            <a:ext cx="8856984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    Zgrada je izgrađena u doba Austro – Ugarske Monarhije.</a:t>
            </a:r>
          </a:p>
          <a:p>
            <a:pPr>
              <a:buNone/>
            </a:pPr>
            <a:endParaRPr lang="hr-HR" dirty="0"/>
          </a:p>
        </p:txBody>
      </p:sp>
      <p:pic>
        <p:nvPicPr>
          <p:cNvPr id="30722" name="Picture 2" descr="http://i36.tinypic.com/xf5d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5" y="2643183"/>
            <a:ext cx="5869123" cy="37415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296974"/>
          </a:xfrm>
        </p:spPr>
        <p:txBody>
          <a:bodyPr>
            <a:noAutofit/>
          </a:bodyPr>
          <a:lstStyle/>
          <a:p>
            <a:pPr algn="l"/>
            <a:r>
              <a:rPr lang="hr-HR" sz="2800" dirty="0" smtClean="0"/>
              <a:t>Dana 1.2.2010. svečano je otvorena mala dvorana za nastavu tjelesnog i zdravstvenog odgoja.</a:t>
            </a:r>
            <a:endParaRPr lang="hr-HR" sz="2800" dirty="0"/>
          </a:p>
        </p:txBody>
      </p:sp>
      <p:pic>
        <p:nvPicPr>
          <p:cNvPr id="5" name="Picture 4" descr="otvaranje dvora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72132" y="1428736"/>
            <a:ext cx="3275856" cy="4877205"/>
          </a:xfrm>
          <a:prstGeom prst="rect">
            <a:avLst/>
          </a:prstGeom>
        </p:spPr>
      </p:pic>
      <p:pic>
        <p:nvPicPr>
          <p:cNvPr id="6" name="Picture 5" descr="OTVARANJE_DVORANE_MZ_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071678"/>
            <a:ext cx="5278804" cy="33718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368152"/>
          </a:xfrm>
        </p:spPr>
        <p:txBody>
          <a:bodyPr>
            <a:noAutofit/>
          </a:bodyPr>
          <a:lstStyle/>
          <a:p>
            <a:pPr algn="l"/>
            <a:r>
              <a:rPr lang="hr-HR" sz="2400" dirty="0" smtClean="0"/>
              <a:t>Briga za zdravlje učenika i djelatnika je prioritet kako pokazuje i </a:t>
            </a:r>
            <a:br>
              <a:rPr lang="hr-HR" sz="2400" dirty="0" smtClean="0"/>
            </a:br>
            <a:r>
              <a:rPr lang="hr-HR" sz="2400" dirty="0" smtClean="0"/>
              <a:t>predavanje </a:t>
            </a:r>
            <a:r>
              <a:rPr lang="hr-HR" sz="2400" dirty="0"/>
              <a:t>predstavnika Zavoda za javno zdravstvo za sve zaposlenike škole povodom uvođenja HACCP sustava</a:t>
            </a:r>
            <a:r>
              <a:rPr lang="hr-HR" sz="2400" dirty="0" smtClean="0"/>
              <a:t>.</a:t>
            </a:r>
            <a:endParaRPr lang="hr-HR" sz="2400" dirty="0"/>
          </a:p>
        </p:txBody>
      </p:sp>
      <p:pic>
        <p:nvPicPr>
          <p:cNvPr id="4" name="Slika 3" descr="Uvođenje HACCP-a u škol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728" y="1928802"/>
            <a:ext cx="6048672" cy="4536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2088232"/>
          </a:xfrm>
        </p:spPr>
        <p:txBody>
          <a:bodyPr>
            <a:noAutofit/>
          </a:bodyPr>
          <a:lstStyle/>
          <a:p>
            <a:pPr algn="l"/>
            <a:r>
              <a:rPr lang="hr-HR" sz="2400" dirty="0" smtClean="0"/>
              <a:t>Našoj je školi 23.3.2011. ukazana iznimna čast gostovanjem britanskog veleposlanika, Njegove Ekselencije Davida Blunta  povodom Svjetskog meteorološkog dana. Tijekom svog radnog posjeta Gradu Puli održao je predavanje i prezentaciju „Karte 4C“ za učenike i djelatnike škole.</a:t>
            </a:r>
            <a:r>
              <a:rPr lang="hr-HR" sz="2400" dirty="0"/>
              <a:t/>
            </a:r>
            <a:br>
              <a:rPr lang="hr-HR" sz="2400" dirty="0"/>
            </a:br>
            <a:endParaRPr lang="hr-HR" sz="2400" dirty="0"/>
          </a:p>
        </p:txBody>
      </p:sp>
      <p:pic>
        <p:nvPicPr>
          <p:cNvPr id="5" name="Picture 4" descr="David Blu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348880"/>
            <a:ext cx="7056784" cy="4281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332656"/>
            <a:ext cx="8229600" cy="57935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/>
              <a:t>   Prvi dan škole je nešto što svaki učenik pamti. Kako bi uspomena bila što ljepša naša škola svake godine organizira svečani prijem za novoupisane učenike.</a:t>
            </a:r>
            <a:endParaRPr lang="hr-HR" sz="2800" dirty="0"/>
          </a:p>
        </p:txBody>
      </p:sp>
      <p:pic>
        <p:nvPicPr>
          <p:cNvPr id="8" name="Picture 7" descr="prijem prvašić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988840"/>
            <a:ext cx="5760640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jem prvašić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jem prvašića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ijem prvašića 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23528" y="476672"/>
            <a:ext cx="8229600" cy="597666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/>
              <a:t>   Vrijeme čini svoje. Osam godina prođe brže nego što se čini. Osmaši ponovo odlaze, a učiteljima jedino preostaje da im čestitaju na uspjehu i zažele sreću u daljnjem obrazovanju.</a:t>
            </a:r>
            <a:endParaRPr lang="hr-HR" sz="2800" dirty="0"/>
          </a:p>
        </p:txBody>
      </p:sp>
      <p:pic>
        <p:nvPicPr>
          <p:cNvPr id="7" name="Picture 6" descr="ispraćaj osmaš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492896"/>
            <a:ext cx="6480720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rge_img_302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rge_img_30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4003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85720" y="1357298"/>
            <a:ext cx="8503920" cy="430965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None/>
            </a:pPr>
            <a:r>
              <a:rPr lang="hr-HR" sz="2800" dirty="0" smtClean="0"/>
              <a:t>   Prvobitno je služila kao vojarna. U to vrijeme je imala 7 učionica. </a:t>
            </a:r>
          </a:p>
          <a:p>
            <a:pPr>
              <a:lnSpc>
                <a:spcPct val="120000"/>
              </a:lnSpc>
              <a:buNone/>
            </a:pPr>
            <a:r>
              <a:rPr lang="hr-HR" sz="2800" dirty="0" smtClean="0"/>
              <a:t>    U dvije prostorije  je bio smješten dječji vrtić, njegova uprava i radio-stanica. U jednoj od prostorija je stanovala odgajateljica doma s obitelji.</a:t>
            </a:r>
          </a:p>
          <a:p>
            <a:pPr>
              <a:lnSpc>
                <a:spcPct val="120000"/>
              </a:lnSpc>
              <a:buNone/>
            </a:pPr>
            <a:r>
              <a:rPr lang="hr-HR" sz="2800" dirty="0" smtClean="0"/>
              <a:t>    Ukupno je bilo 16 razreda koji su nastali preseljenjem učenika i učitelja iz različitih škola te prijemom novih učenika.</a:t>
            </a:r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Povijesni razvoj škole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rge_img_30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158" y="357166"/>
            <a:ext cx="8229600" cy="58404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/>
              <a:t>    Škola je poučena iskustvima prošlosti jasno definirala svoju viziju. Namjera je da se kao i do sad zajedničkom aktivnošću učenika, roditelja i učitelja ostvari sigurna škola u kojoj učenici sretno uče. Cilj je potaknuti učenike na usvajanje novih znanja i vještine koje mogu primijeniti u svakodnevnom životu, učenjem kroz igru i kvalitetnu kreativnu nastavu.</a:t>
            </a:r>
            <a:endParaRPr lang="hr-HR" sz="2800" u="sng" dirty="0" smtClean="0"/>
          </a:p>
          <a:p>
            <a:pPr>
              <a:buNone/>
            </a:pPr>
            <a:r>
              <a:rPr lang="hr-HR" sz="2400" dirty="0" smtClean="0"/>
              <a:t> </a:t>
            </a:r>
          </a:p>
          <a:p>
            <a:pPr>
              <a:buNone/>
            </a:pPr>
            <a:r>
              <a:rPr lang="hr-HR" sz="2800" dirty="0" smtClean="0"/>
              <a:t> </a:t>
            </a:r>
            <a:endParaRPr lang="hr-HR" sz="2800" dirty="0"/>
          </a:p>
        </p:txBody>
      </p:sp>
      <p:pic>
        <p:nvPicPr>
          <p:cNvPr id="5" name="Slika 4" descr="P10504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71736" y="3500438"/>
            <a:ext cx="4214810" cy="31611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idx="1"/>
          </p:nvPr>
        </p:nvSpPr>
        <p:spPr>
          <a:xfrm>
            <a:off x="457200" y="357189"/>
            <a:ext cx="8229600" cy="23574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/>
              <a:t>    Tijekom godina kristalizirala se i misija škole koja uključuje razvijanje ekološke svijesti i nenasilničkog ponašanja te prihvaćanje različitosti koje obogaćuje učenike znanjem, prijateljstvom, međusobnim poštovanjem i samopoštovanjem. </a:t>
            </a:r>
          </a:p>
          <a:p>
            <a:pPr>
              <a:buNone/>
            </a:pPr>
            <a:endParaRPr lang="hr-H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3214686"/>
            <a:ext cx="3622641" cy="2716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214686"/>
            <a:ext cx="434343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kstniOkvir 5"/>
          <p:cNvSpPr txBox="1"/>
          <p:nvPr/>
        </p:nvSpPr>
        <p:spPr>
          <a:xfrm>
            <a:off x="571472" y="6000768"/>
            <a:ext cx="7858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dirty="0" smtClean="0"/>
              <a:t>p</a:t>
            </a:r>
            <a:r>
              <a:rPr lang="hr-HR" sz="1600" dirty="0" smtClean="0"/>
              <a:t>objednički logo i terenska nastava povodom međunarodnog  projekta </a:t>
            </a:r>
            <a:r>
              <a:rPr lang="hr-HR" sz="1600" dirty="0" err="1" smtClean="0"/>
              <a:t>ekoškole</a:t>
            </a:r>
            <a:r>
              <a:rPr lang="hr-HR" sz="1600" dirty="0" smtClean="0"/>
              <a:t> </a:t>
            </a:r>
            <a:r>
              <a:rPr lang="hr-HR" sz="1600" dirty="0" err="1" smtClean="0"/>
              <a:t>Litter</a:t>
            </a:r>
            <a:r>
              <a:rPr lang="hr-HR" sz="1600" dirty="0" smtClean="0"/>
              <a:t> </a:t>
            </a:r>
            <a:r>
              <a:rPr lang="hr-HR" sz="1600" dirty="0" err="1" smtClean="0"/>
              <a:t>less</a:t>
            </a:r>
            <a:r>
              <a:rPr lang="hr-HR" sz="1600" dirty="0" smtClean="0"/>
              <a:t>	</a:t>
            </a:r>
            <a:endParaRPr lang="hr-H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idx="1"/>
          </p:nvPr>
        </p:nvSpPr>
        <p:spPr>
          <a:xfrm>
            <a:off x="457200" y="428625"/>
            <a:ext cx="8229600" cy="56975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/>
              <a:t>    Za ostvarivanje vizije, misije i cilja škole razrađena je i odgovarajuća strategija koja uključuje planiranje i primjenu nastavnih metoda kao i načela i aktivnosti iz školskog kurikuluma kako bi kod svakog učenika poticajno djelovale na njegov cjelokupni razvoj.</a:t>
            </a:r>
            <a:endParaRPr lang="hr-H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513"/>
          <a:stretch>
            <a:fillRect/>
          </a:stretch>
        </p:blipFill>
        <p:spPr bwMode="auto">
          <a:xfrm>
            <a:off x="5143504" y="3500438"/>
            <a:ext cx="3735993" cy="203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os-mzaro-pu.skole.hr/upload/os-mzaro-pu/images/static3/856/Image/logo-lista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00438"/>
            <a:ext cx="4653065" cy="2014314"/>
          </a:xfrm>
          <a:prstGeom prst="rect">
            <a:avLst/>
          </a:prstGeom>
          <a:noFill/>
        </p:spPr>
      </p:pic>
      <p:sp>
        <p:nvSpPr>
          <p:cNvPr id="5" name="TekstniOkvir 4"/>
          <p:cNvSpPr txBox="1"/>
          <p:nvPr/>
        </p:nvSpPr>
        <p:spPr>
          <a:xfrm>
            <a:off x="571472" y="5786454"/>
            <a:ext cx="8286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l</a:t>
            </a:r>
            <a:r>
              <a:rPr lang="hr-HR" dirty="0" smtClean="0"/>
              <a:t>ogo Digitalnog školskog lista “</a:t>
            </a:r>
            <a:r>
              <a:rPr lang="hr-HR" dirty="0" err="1" smtClean="0"/>
              <a:t>Zaro</a:t>
            </a:r>
            <a:r>
              <a:rPr lang="hr-HR" dirty="0" smtClean="0"/>
              <a:t>” 		         sjednica Učiteljskog vijeća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28596" y="642918"/>
            <a:ext cx="8229600" cy="5626122"/>
          </a:xfrm>
        </p:spPr>
        <p:txBody>
          <a:bodyPr/>
          <a:lstStyle/>
          <a:p>
            <a:pPr>
              <a:buNone/>
            </a:pPr>
            <a:r>
              <a:rPr lang="hr-HR" dirty="0" smtClean="0"/>
              <a:t>Zahvaljujemo svim djelatnicima OŠ Monte </a:t>
            </a:r>
            <a:r>
              <a:rPr lang="hr-HR" dirty="0" err="1" smtClean="0"/>
              <a:t>Zaro</a:t>
            </a:r>
            <a:endParaRPr lang="hr-HR" dirty="0" smtClean="0"/>
          </a:p>
          <a:p>
            <a:pPr>
              <a:buNone/>
            </a:pPr>
            <a:r>
              <a:rPr lang="hr-HR" dirty="0" smtClean="0"/>
              <a:t>koji su sudjelovali u izradi ove prezentacije.</a:t>
            </a:r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buNone/>
            </a:pPr>
            <a:endParaRPr lang="hr-HR" dirty="0" smtClean="0"/>
          </a:p>
          <a:p>
            <a:pPr>
              <a:lnSpc>
                <a:spcPct val="150000"/>
              </a:lnSpc>
              <a:buNone/>
            </a:pPr>
            <a:r>
              <a:rPr lang="hr-HR" dirty="0" smtClean="0"/>
              <a:t>Izradili: 	Valentina </a:t>
            </a:r>
            <a:r>
              <a:rPr lang="hr-HR" dirty="0" err="1" smtClean="0"/>
              <a:t>Miletović</a:t>
            </a:r>
            <a:r>
              <a:rPr lang="hr-HR" dirty="0" smtClean="0"/>
              <a:t>-Anić</a:t>
            </a:r>
            <a:r>
              <a:rPr lang="hr-HR" dirty="0" smtClean="0"/>
              <a:t>, </a:t>
            </a:r>
            <a:r>
              <a:rPr lang="hr-HR" dirty="0" err="1" smtClean="0"/>
              <a:t>prof</a:t>
            </a:r>
            <a:r>
              <a:rPr lang="hr-HR" dirty="0" smtClean="0"/>
              <a:t>. </a:t>
            </a:r>
            <a:r>
              <a:rPr lang="hr-HR" dirty="0" err="1" smtClean="0"/>
              <a:t>pov</a:t>
            </a:r>
            <a:r>
              <a:rPr lang="hr-HR" dirty="0" smtClean="0"/>
              <a:t>. 	 	Ivan </a:t>
            </a:r>
            <a:r>
              <a:rPr lang="hr-HR" dirty="0" smtClean="0"/>
              <a:t>Iskra, </a:t>
            </a:r>
            <a:r>
              <a:rPr lang="hr-HR" dirty="0" err="1" smtClean="0"/>
              <a:t>dipl</a:t>
            </a:r>
            <a:r>
              <a:rPr lang="hr-HR" dirty="0" smtClean="0"/>
              <a:t>. ing.</a:t>
            </a:r>
          </a:p>
          <a:p>
            <a:pPr>
              <a:lnSpc>
                <a:spcPct val="150000"/>
              </a:lnSpc>
              <a:buNone/>
            </a:pPr>
            <a:r>
              <a:rPr lang="hr-HR" dirty="0" smtClean="0"/>
              <a:t>			Vladimir </a:t>
            </a:r>
            <a:r>
              <a:rPr lang="hr-HR" dirty="0" smtClean="0"/>
              <a:t>Papić, </a:t>
            </a:r>
            <a:r>
              <a:rPr lang="hr-HR" dirty="0" err="1" smtClean="0"/>
              <a:t>prof</a:t>
            </a:r>
            <a:r>
              <a:rPr lang="hr-HR" dirty="0" smtClean="0"/>
              <a:t>. </a:t>
            </a:r>
            <a:r>
              <a:rPr lang="hr-HR" dirty="0" err="1" smtClean="0"/>
              <a:t>hrv</a:t>
            </a:r>
            <a:r>
              <a:rPr lang="hr-HR" dirty="0" smtClean="0"/>
              <a:t>. </a:t>
            </a:r>
            <a:r>
              <a:rPr lang="hr-HR" dirty="0" err="1" smtClean="0"/>
              <a:t>jez</a:t>
            </a:r>
            <a:r>
              <a:rPr lang="hr-HR" dirty="0" smtClean="0"/>
              <a:t>. i </a:t>
            </a:r>
            <a:r>
              <a:rPr lang="hr-HR" dirty="0" err="1" smtClean="0"/>
              <a:t>pov</a:t>
            </a:r>
            <a:r>
              <a:rPr lang="hr-HR" dirty="0" smtClean="0"/>
              <a:t>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47149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/>
              <a:t>  </a:t>
            </a:r>
            <a:r>
              <a:rPr lang="hr-HR" sz="2400" dirty="0" smtClean="0"/>
              <a:t>  </a:t>
            </a:r>
            <a:r>
              <a:rPr lang="hr-HR" sz="2800" dirty="0" smtClean="0"/>
              <a:t>Prilikom osnivanja škole nastava se odvijala od I. do IV. razreda osnovne škole.</a:t>
            </a:r>
          </a:p>
          <a:p>
            <a:pPr>
              <a:buNone/>
            </a:pPr>
            <a:r>
              <a:rPr lang="hr-HR" sz="2800" dirty="0" smtClean="0"/>
              <a:t>    Prvi razred je imao četiri, a drugi, treći i četvrti po tri paralelna odjeljenja.</a:t>
            </a:r>
          </a:p>
          <a:p>
            <a:pPr>
              <a:buNone/>
            </a:pPr>
            <a:r>
              <a:rPr lang="hr-HR" sz="2800" dirty="0" smtClean="0"/>
              <a:t>    Nastava se odvijala u dvije smjene koje su se izmjenjivale svaki tjedan do podne i poslijepodne.</a:t>
            </a:r>
          </a:p>
          <a:p>
            <a:pPr>
              <a:buNone/>
            </a:pPr>
            <a:r>
              <a:rPr lang="hr-HR" sz="2800" dirty="0" smtClean="0"/>
              <a:t>    Na kraju školske godine bilo je 530 učenika od toga 274 djevojčica.</a:t>
            </a:r>
          </a:p>
          <a:p>
            <a:pPr>
              <a:buNone/>
            </a:pPr>
            <a:r>
              <a:rPr lang="hr-HR" sz="2800" dirty="0" smtClean="0"/>
              <a:t>    Prvi ravnatelj škole bio je Josip Šoštar, bivši upravitelj III. đačkog doma.</a:t>
            </a:r>
          </a:p>
          <a:p>
            <a:pPr>
              <a:buNone/>
            </a:pPr>
            <a:endParaRPr lang="hr-HR" sz="2800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Povijesni razvoj škole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71472" y="1785926"/>
            <a:ext cx="8229600" cy="414340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hr-HR" sz="2800" dirty="0" smtClean="0"/>
              <a:t>    </a:t>
            </a:r>
            <a:r>
              <a:rPr lang="hr-HR" dirty="0" smtClean="0"/>
              <a:t>Iduće školske godine ispražnjeni su prostori uprave dječjih vrtića i prvi puta otvoreni odjeli petih razreda.</a:t>
            </a:r>
          </a:p>
          <a:p>
            <a:pPr>
              <a:buNone/>
            </a:pPr>
            <a:r>
              <a:rPr lang="hr-HR" dirty="0" smtClean="0"/>
              <a:t>    Škola je dobila i dva područna odjeljenja drugih i trećih razreda pri Glazbenoj školi u Puli u bivšoj ulici B. </a:t>
            </a:r>
            <a:r>
              <a:rPr lang="hr-HR" dirty="0" err="1" smtClean="0"/>
              <a:t>Adžije</a:t>
            </a:r>
            <a:r>
              <a:rPr lang="hr-HR" dirty="0" smtClean="0"/>
              <a:t>, današnja </a:t>
            </a:r>
            <a:r>
              <a:rPr lang="hr-HR" dirty="0" err="1" smtClean="0"/>
              <a:t>Ciscuttijeva</a:t>
            </a:r>
            <a:r>
              <a:rPr lang="hr-HR" dirty="0" smtClean="0"/>
              <a:t>. </a:t>
            </a:r>
          </a:p>
          <a:p>
            <a:pPr>
              <a:buNone/>
            </a:pPr>
            <a:r>
              <a:rPr lang="hr-HR" dirty="0" smtClean="0"/>
              <a:t>    Broj učenika je povećan na 692, raspoređenih u dvadeset odjeljenja.</a:t>
            </a:r>
          </a:p>
          <a:p>
            <a:pPr>
              <a:buNone/>
            </a:pPr>
            <a:endParaRPr lang="hr-HR" sz="2800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Povijesni razvoj škole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428606"/>
            <a:ext cx="8229600" cy="121444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/>
              <a:t>Tijekom 1964./1965. godine izvršena je nadogradnja kata i nastava se odvijala u tri smjene.</a:t>
            </a:r>
          </a:p>
          <a:p>
            <a:pPr>
              <a:buNone/>
            </a:pPr>
            <a:endParaRPr lang="hr-HR" sz="2800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7" y="1500174"/>
            <a:ext cx="3607527" cy="481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95443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dirty="0" smtClean="0"/>
              <a:t>   U ljetopisu se navodi težnja prema smanjenju broja učenika u školskoj godini 1966./67. po razredu kako bi ostala tri paralelna odjeljenja.</a:t>
            </a:r>
          </a:p>
          <a:p>
            <a:pPr>
              <a:buNone/>
            </a:pPr>
            <a:r>
              <a:rPr lang="hr-HR" dirty="0" smtClean="0"/>
              <a:t>   U istoj je godini zabilježen i prekid od pet dana zbog zaraznih bolesti u Puli.</a:t>
            </a:r>
          </a:p>
          <a:p>
            <a:pPr>
              <a:buNone/>
            </a:pPr>
            <a:r>
              <a:rPr lang="hr-HR" dirty="0" smtClean="0"/>
              <a:t>   U to vrijeme završila je i prva generacija osmaša.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805" t="25797" r="8485" b="40468"/>
          <a:stretch>
            <a:fillRect/>
          </a:stretch>
        </p:blipFill>
        <p:spPr bwMode="auto">
          <a:xfrm>
            <a:off x="2928926" y="3857628"/>
            <a:ext cx="3966910" cy="26974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1336</TotalTime>
  <Words>1433</Words>
  <Application>Microsoft Office PowerPoint</Application>
  <PresentationFormat>Prikaz na zaslonu (4:3)</PresentationFormat>
  <Paragraphs>99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54</vt:i4>
      </vt:variant>
    </vt:vector>
  </HeadingPairs>
  <TitlesOfParts>
    <vt:vector size="55" baseType="lpstr">
      <vt:lpstr>Office tema</vt:lpstr>
      <vt:lpstr>OŠ Monte Zaro 50 godina postojanja</vt:lpstr>
      <vt:lpstr>Osnovna škola “Monte Zaro”  kao “Osma osnovna škola” osnovana je odlukom NOO Pula 1.9.1961. godine.</vt:lpstr>
      <vt:lpstr>Smještena je u zgradi bivšeg III. đačkog doma u Parku Ruđera Boškovića br. 18.</vt:lpstr>
      <vt:lpstr>Povijesni razvoj škole</vt:lpstr>
      <vt:lpstr>Povijesni razvoj škole</vt:lpstr>
      <vt:lpstr>Povijesni razvoj škole</vt:lpstr>
      <vt:lpstr>Povijesni razvoj škole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   Prvi broj učeničkog školskog lista “Zaro” izlazi   1994. godine.      </vt:lpstr>
      <vt:lpstr>Osnovna škola Monte Zaro je tijekom godina ugostila mnogobrojna natjecanja i kvizove. Nekim kvizovima kao što je “LIJEPA NAŠA” bila je domaćin više puta.</vt:lpstr>
      <vt:lpstr>Slajd 23</vt:lpstr>
      <vt:lpstr>Slajd 24</vt:lpstr>
      <vt:lpstr>2005. / 2006. školske godine  - OŠ „Monte Zaro“ odabrana je kao jedna od 49 škola u Republici Hrvatskoj u kojoj će se eksperimentalno provoditi HNOS. </vt:lpstr>
      <vt:lpstr>Slajd 26</vt:lpstr>
      <vt:lpstr>       Među projektima u kojima škola aktivno sudjeluje dugi niz godina svakako vrijedi istaknuti one vezane uz status međunarodne Ekoškole. Tako je 2005./2006. školske godine održan projektni dan Ekoškole. Tema je bila : Zdrava prehrana.   </vt:lpstr>
      <vt:lpstr>20.4.2006. – Osnovnoj školi „Monte Zaro“ obnovljen je status međunarodne ekoškole te je povodom tog priznanja pulski gradonačelnik Boris Miletić primio predstavnike škole u Komunalnoj palači. </vt:lpstr>
      <vt:lpstr>JEDNA JE ZEMLJA VOLIMO JE I ČUVAJMO – ime je projekta održanog  16. studenog 2010. godine kojim smo razvijali i promicali ekološke spoznaje te poticali razvoj svijesti o važnosti očuvanja okoliša našeg planeta.</vt:lpstr>
      <vt:lpstr> U nastojanju suzbijanja svih oblika nasilja među učenicima Osnovna škola Monte Zaro priključila se međunarodnoj mreži “Škola bez nasilja”. Kao potvrdu za uspjeh i ustrajnost škole u provedbi  projekta predstavnicima škole je uručena plaketa  prve potvrde statusa  „Škola bez nasilja“ u Šibeniku 2008. godine. U 2011. godini obnovili smo status „Škola bez nasilja“ .  </vt:lpstr>
      <vt:lpstr>Zaposlenici škole redovito pohađaju sve vrste stručnih usavršavanja kako bi što uspješnije prenijeli znanje učenicima. Prateći tu tendenciju u školi je dana 22.10.2009. godine održano stručno usavršavanje učitelja za rad s učenicima s posebnim obrazovnim potrebama na temu: „Osnove  prevladavanja komunikacijskih barijera za osnovnoškolsku gluhu djecu sukladno pedagoškom standardu“.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6.12.2009. godine – Nova ravnateljica škole postala je Branka Sironić prof. pedagogije.</vt:lpstr>
      <vt:lpstr>Dana 1.2.2010. svečano je otvorena mala dvorana za nastavu tjelesnog i zdravstvenog odgoja.</vt:lpstr>
      <vt:lpstr>Briga za zdravlje učenika i djelatnika je prioritet kako pokazuje i  predavanje predstavnika Zavoda za javno zdravstvo za sve zaposlenike škole povodom uvođenja HACCP sustava.</vt:lpstr>
      <vt:lpstr>Našoj je školi 23.3.2011. ukazana iznimna čast gostovanjem britanskog veleposlanika, Njegove Ekselencije Davida Blunta  povodom Svjetskog meteorološkog dana. Tijekom svog radnog posjeta Gradu Puli održao je predavanje i prezentaciju „Karte 4C“ za učenike i djelatnike škole. 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 godina škole</dc:title>
  <dc:creator>Nastavnici</dc:creator>
  <cp:lastModifiedBy>Nastavnici</cp:lastModifiedBy>
  <cp:revision>162</cp:revision>
  <dcterms:created xsi:type="dcterms:W3CDTF">2012-05-28T07:05:06Z</dcterms:created>
  <dcterms:modified xsi:type="dcterms:W3CDTF">2012-06-05T11:19:27Z</dcterms:modified>
</cp:coreProperties>
</file>